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7"/>
  </p:notesMasterIdLst>
  <p:sldIdLst>
    <p:sldId id="256" r:id="rId2"/>
    <p:sldId id="257" r:id="rId3"/>
    <p:sldId id="258" r:id="rId4"/>
    <p:sldId id="260" r:id="rId5"/>
    <p:sldId id="259" r:id="rId6"/>
    <p:sldId id="269" r:id="rId7"/>
    <p:sldId id="261" r:id="rId8"/>
    <p:sldId id="273" r:id="rId9"/>
    <p:sldId id="263" r:id="rId10"/>
    <p:sldId id="264" r:id="rId11"/>
    <p:sldId id="274" r:id="rId12"/>
    <p:sldId id="275" r:id="rId13"/>
    <p:sldId id="265" r:id="rId14"/>
    <p:sldId id="276" r:id="rId15"/>
    <p:sldId id="278" r:id="rId16"/>
    <p:sldId id="279" r:id="rId17"/>
    <p:sldId id="280" r:id="rId18"/>
    <p:sldId id="277" r:id="rId19"/>
    <p:sldId id="281" r:id="rId20"/>
    <p:sldId id="285" r:id="rId21"/>
    <p:sldId id="283" r:id="rId22"/>
    <p:sldId id="286" r:id="rId23"/>
    <p:sldId id="287" r:id="rId24"/>
    <p:sldId id="288" r:id="rId25"/>
    <p:sldId id="289" r:id="rId26"/>
    <p:sldId id="290" r:id="rId27"/>
    <p:sldId id="294" r:id="rId28"/>
    <p:sldId id="291" r:id="rId29"/>
    <p:sldId id="292" r:id="rId30"/>
    <p:sldId id="293" r:id="rId31"/>
    <p:sldId id="311" r:id="rId32"/>
    <p:sldId id="295" r:id="rId33"/>
    <p:sldId id="297" r:id="rId34"/>
    <p:sldId id="298" r:id="rId35"/>
    <p:sldId id="300" r:id="rId36"/>
    <p:sldId id="350" r:id="rId37"/>
    <p:sldId id="307" r:id="rId38"/>
    <p:sldId id="308" r:id="rId39"/>
    <p:sldId id="302" r:id="rId40"/>
    <p:sldId id="310" r:id="rId41"/>
    <p:sldId id="312" r:id="rId42"/>
    <p:sldId id="313" r:id="rId43"/>
    <p:sldId id="314" r:id="rId44"/>
    <p:sldId id="309" r:id="rId45"/>
    <p:sldId id="304" r:id="rId46"/>
    <p:sldId id="305" r:id="rId47"/>
    <p:sldId id="306" r:id="rId48"/>
    <p:sldId id="315" r:id="rId49"/>
    <p:sldId id="328" r:id="rId50"/>
    <p:sldId id="316" r:id="rId51"/>
    <p:sldId id="329" r:id="rId52"/>
    <p:sldId id="330" r:id="rId53"/>
    <p:sldId id="332" r:id="rId54"/>
    <p:sldId id="333" r:id="rId55"/>
    <p:sldId id="334" r:id="rId56"/>
    <p:sldId id="340" r:id="rId57"/>
    <p:sldId id="335" r:id="rId58"/>
    <p:sldId id="365" r:id="rId59"/>
    <p:sldId id="331" r:id="rId60"/>
    <p:sldId id="346" r:id="rId61"/>
    <p:sldId id="341" r:id="rId62"/>
    <p:sldId id="347" r:id="rId63"/>
    <p:sldId id="348" r:id="rId64"/>
    <p:sldId id="349" r:id="rId65"/>
    <p:sldId id="317" r:id="rId66"/>
    <p:sldId id="318" r:id="rId67"/>
    <p:sldId id="319" r:id="rId68"/>
    <p:sldId id="320" r:id="rId69"/>
    <p:sldId id="321" r:id="rId70"/>
    <p:sldId id="322" r:id="rId71"/>
    <p:sldId id="351" r:id="rId72"/>
    <p:sldId id="323" r:id="rId73"/>
    <p:sldId id="324" r:id="rId74"/>
    <p:sldId id="325" r:id="rId75"/>
    <p:sldId id="352" r:id="rId76"/>
    <p:sldId id="353" r:id="rId77"/>
    <p:sldId id="354" r:id="rId78"/>
    <p:sldId id="355" r:id="rId79"/>
    <p:sldId id="356" r:id="rId80"/>
    <p:sldId id="357" r:id="rId81"/>
    <p:sldId id="358" r:id="rId82"/>
    <p:sldId id="359" r:id="rId83"/>
    <p:sldId id="360" r:id="rId84"/>
    <p:sldId id="361" r:id="rId85"/>
    <p:sldId id="362" r:id="rId86"/>
    <p:sldId id="363" r:id="rId87"/>
    <p:sldId id="364" r:id="rId88"/>
    <p:sldId id="366" r:id="rId89"/>
    <p:sldId id="367" r:id="rId90"/>
    <p:sldId id="368" r:id="rId91"/>
    <p:sldId id="369" r:id="rId92"/>
    <p:sldId id="374" r:id="rId93"/>
    <p:sldId id="370" r:id="rId94"/>
    <p:sldId id="371" r:id="rId95"/>
    <p:sldId id="375" r:id="rId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B8CD15-E7B7-4EFD-BB9E-C5AAE4BE100E}">
          <p14:sldIdLst>
            <p14:sldId id="256"/>
            <p14:sldId id="257"/>
          </p14:sldIdLst>
        </p14:section>
        <p14:section name="TTE Communication" id="{20EC728D-30D7-4697-8F91-B51AA8C4CB09}">
          <p14:sldIdLst>
            <p14:sldId id="258"/>
            <p14:sldId id="260"/>
          </p14:sldIdLst>
        </p14:section>
        <p14:section name="EM principles" id="{4AA69575-24D0-4003-AC61-80A4FE98192D}">
          <p14:sldIdLst>
            <p14:sldId id="259"/>
            <p14:sldId id="269"/>
            <p14:sldId id="261"/>
            <p14:sldId id="273"/>
            <p14:sldId id="263"/>
            <p14:sldId id="264"/>
            <p14:sldId id="274"/>
            <p14:sldId id="275"/>
            <p14:sldId id="265"/>
            <p14:sldId id="276"/>
            <p14:sldId id="278"/>
            <p14:sldId id="279"/>
            <p14:sldId id="280"/>
          </p14:sldIdLst>
        </p14:section>
        <p14:section name="OFDM: a preferred modulation format" id="{E360B79D-4B8A-4D4A-A0F6-0B789316E135}">
          <p14:sldIdLst>
            <p14:sldId id="277"/>
            <p14:sldId id="281"/>
            <p14:sldId id="285"/>
            <p14:sldId id="283"/>
            <p14:sldId id="286"/>
            <p14:sldId id="287"/>
            <p14:sldId id="288"/>
            <p14:sldId id="289"/>
            <p14:sldId id="290"/>
            <p14:sldId id="294"/>
            <p14:sldId id="291"/>
            <p14:sldId id="292"/>
            <p14:sldId id="293"/>
          </p14:sldIdLst>
        </p14:section>
        <p14:section name="System engineering and analog hardware" id="{B2FC4968-8697-41B4-B8CD-447E781AFF29}">
          <p14:sldIdLst>
            <p14:sldId id="311"/>
            <p14:sldId id="295"/>
            <p14:sldId id="297"/>
            <p14:sldId id="298"/>
            <p14:sldId id="300"/>
            <p14:sldId id="350"/>
            <p14:sldId id="307"/>
            <p14:sldId id="308"/>
            <p14:sldId id="302"/>
            <p14:sldId id="310"/>
            <p14:sldId id="312"/>
            <p14:sldId id="313"/>
          </p14:sldIdLst>
        </p14:section>
        <p14:section name="System Engineering- OFDM parameters" id="{360BA4DB-2C94-417E-904D-3E37521B35DB}">
          <p14:sldIdLst>
            <p14:sldId id="314"/>
            <p14:sldId id="309"/>
            <p14:sldId id="304"/>
            <p14:sldId id="305"/>
            <p14:sldId id="306"/>
            <p14:sldId id="315"/>
          </p14:sldIdLst>
        </p14:section>
        <p14:section name="Transmitter" id="{FDB27178-8465-4C51-92A6-896EB27EAECC}">
          <p14:sldIdLst>
            <p14:sldId id="328"/>
            <p14:sldId id="316"/>
            <p14:sldId id="329"/>
            <p14:sldId id="330"/>
            <p14:sldId id="332"/>
            <p14:sldId id="333"/>
            <p14:sldId id="334"/>
            <p14:sldId id="340"/>
            <p14:sldId id="335"/>
            <p14:sldId id="365"/>
            <p14:sldId id="331"/>
            <p14:sldId id="346"/>
            <p14:sldId id="341"/>
          </p14:sldIdLst>
        </p14:section>
        <p14:section name="Receiver" id="{794DB7EE-D432-45C7-9A7D-3A507615D6BD}">
          <p14:sldIdLst>
            <p14:sldId id="347"/>
            <p14:sldId id="348"/>
            <p14:sldId id="349"/>
            <p14:sldId id="317"/>
            <p14:sldId id="318"/>
            <p14:sldId id="319"/>
            <p14:sldId id="320"/>
            <p14:sldId id="321"/>
            <p14:sldId id="322"/>
            <p14:sldId id="351"/>
            <p14:sldId id="323"/>
            <p14:sldId id="324"/>
            <p14:sldId id="325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  <p14:section name="Experimental Results" id="{49E689C4-AE40-48F3-BCE1-680D2BD93C29}">
          <p14:sldIdLst>
            <p14:sldId id="362"/>
            <p14:sldId id="363"/>
            <p14:sldId id="364"/>
            <p14:sldId id="366"/>
            <p14:sldId id="367"/>
            <p14:sldId id="368"/>
            <p14:sldId id="369"/>
            <p14:sldId id="374"/>
            <p14:sldId id="370"/>
            <p14:sldId id="371"/>
            <p14:sldId id="375"/>
          </p14:sldIdLst>
        </p14:section>
        <p14:section name="Conclusions&amp; Future directions" id="{4010BD4A-79DD-4503-8277-B050ACC79C4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716" autoAdjust="0"/>
  </p:normalViewPr>
  <p:slideViewPr>
    <p:cSldViewPr snapToGrid="0">
      <p:cViewPr varScale="1">
        <p:scale>
          <a:sx n="70" d="100"/>
          <a:sy n="70" d="100"/>
        </p:scale>
        <p:origin x="71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9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F39B5-F34E-438A-997D-CC08DCE636F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ABE37-0E69-430F-8AB1-D1AFD59B3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9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BE37-0E69-430F-8AB1-D1AFD59B3543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8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4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5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4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9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9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9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8.png"/><Relationship Id="rId7" Type="http://schemas.openxmlformats.org/officeDocument/2006/relationships/image" Target="../media/image37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6.emf"/><Relationship Id="rId3" Type="http://schemas.openxmlformats.org/officeDocument/2006/relationships/image" Target="../media/image64.png"/><Relationship Id="rId7" Type="http://schemas.openxmlformats.org/officeDocument/2006/relationships/image" Target="../media/image54.emf"/><Relationship Id="rId12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png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2.vsdx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5" Type="http://schemas.openxmlformats.org/officeDocument/2006/relationships/image" Target="../media/image57.emf"/><Relationship Id="rId10" Type="http://schemas.openxmlformats.org/officeDocument/2006/relationships/image" Target="../media/image55.emf"/><Relationship Id="rId4" Type="http://schemas.openxmlformats.org/officeDocument/2006/relationships/image" Target="../media/image65.png"/><Relationship Id="rId9" Type="http://schemas.openxmlformats.org/officeDocument/2006/relationships/package" Target="../embeddings/Microsoft_Visio_Drawing3.vsdx"/><Relationship Id="rId14" Type="http://schemas.openxmlformats.org/officeDocument/2006/relationships/package" Target="../embeddings/Microsoft_Visio_Drawing5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4.emf"/><Relationship Id="rId5" Type="http://schemas.openxmlformats.org/officeDocument/2006/relationships/package" Target="../embeddings/Microsoft_Visio_Drawing7.vsdx"/><Relationship Id="rId4" Type="http://schemas.openxmlformats.org/officeDocument/2006/relationships/image" Target="../media/image6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9.png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Visio_Drawing8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5.emf"/><Relationship Id="rId5" Type="http://schemas.openxmlformats.org/officeDocument/2006/relationships/image" Target="../media/image113.emf"/><Relationship Id="rId4" Type="http://schemas.openxmlformats.org/officeDocument/2006/relationships/image" Target="../media/image11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emf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13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38.emf"/><Relationship Id="rId4" Type="http://schemas.openxmlformats.org/officeDocument/2006/relationships/image" Target="../media/image137.emf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8.emf"/><Relationship Id="rId5" Type="http://schemas.openxmlformats.org/officeDocument/2006/relationships/image" Target="../media/image140.emf"/><Relationship Id="rId4" Type="http://schemas.openxmlformats.org/officeDocument/2006/relationships/image" Target="../media/image139.em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41.emf"/><Relationship Id="rId4" Type="http://schemas.openxmlformats.org/officeDocument/2006/relationships/package" Target="../embeddings/Microsoft_Visio_Drawing13.vsdx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41.emf"/><Relationship Id="rId4" Type="http://schemas.openxmlformats.org/officeDocument/2006/relationships/package" Target="../embeddings/Microsoft_Visio_Drawing14.vsdx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png"/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emf"/><Relationship Id="rId2" Type="http://schemas.openxmlformats.org/officeDocument/2006/relationships/image" Target="../media/image17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Studies\Thesis\Simulation\VLF-Simulations\Documents\Thesis%20book\IMG_0282.MOV" TargetMode="External"/><Relationship Id="rId1" Type="http://schemas.microsoft.com/office/2007/relationships/media" Target="file:///E:\Studies\Thesis\Simulation\VLF-Simulations\Documents\Thesis%20book\IMG_0282.MOV" TargetMode="External"/><Relationship Id="rId4" Type="http://schemas.openxmlformats.org/officeDocument/2006/relationships/image" Target="../media/image18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Studies\Thesis\Simulation\VLF-Simulations\Documents\Thesis%20book\IMG_0306.MOV" TargetMode="External"/><Relationship Id="rId1" Type="http://schemas.microsoft.com/office/2007/relationships/media" Target="file:///E:\Studies\Thesis\Simulation\VLF-Simulations\Documents\Thesis%20book\IMG_0306.MOV" TargetMode="External"/><Relationship Id="rId4" Type="http://schemas.openxmlformats.org/officeDocument/2006/relationships/image" Target="../media/image18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TTE Communication-</a:t>
            </a:r>
            <a:br>
              <a:rPr lang="en-US" dirty="0" smtClean="0"/>
            </a:br>
            <a:r>
              <a:rPr lang="en-US" dirty="0" smtClean="0"/>
              <a:t>VLF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4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Source EM Fields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660" y="1405719"/>
            <a:ext cx="11108140" cy="477124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Magnetic Field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Electric Field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Skin depth: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2527940"/>
                <a:ext cx="9888941" cy="1007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7940"/>
                <a:ext cx="9888941" cy="10070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11990" y="4072037"/>
                <a:ext cx="4844275" cy="1007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}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90" y="4072037"/>
                <a:ext cx="4844275" cy="1007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01" y="3317633"/>
            <a:ext cx="4911424" cy="311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39592" y="5544117"/>
                <a:ext cx="3541034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𝜔𝜀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92" y="5544117"/>
                <a:ext cx="3541034" cy="1169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12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869762"/>
            <a:ext cx="11048999" cy="584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535"/>
            <a:ext cx="10515600" cy="7742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Fields within conducting medium: the Skin Effect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10" y="982639"/>
            <a:ext cx="11546006" cy="524891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  <a:blipFill rotWithShape="0">
                <a:blip r:embed="rId4"/>
                <a:stretch>
                  <a:fillRect r="-25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3399630" y="1503799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Arrow 15"/>
          <p:cNvSpPr/>
          <p:nvPr/>
        </p:nvSpPr>
        <p:spPr>
          <a:xfrm>
            <a:off x="1661472" y="2185976"/>
            <a:ext cx="1567661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9952836" y="2452387"/>
            <a:ext cx="1142794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 flipV="1">
            <a:off x="9420573" y="1545076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776187" y="3928298"/>
            <a:ext cx="171116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Near Field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863" y="3769141"/>
            <a:ext cx="753604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Quasi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Static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52342" y="3830156"/>
            <a:ext cx="976742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Far Field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zone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4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33" y="1"/>
            <a:ext cx="11782567" cy="1023581"/>
          </a:xfrm>
        </p:spPr>
        <p:txBody>
          <a:bodyPr/>
          <a:lstStyle/>
          <a:p>
            <a:r>
              <a:rPr lang="en-US" dirty="0"/>
              <a:t>Fields within conducting medium: the Skin Effect 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075" y="2355715"/>
            <a:ext cx="10515600" cy="4264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40521" y="1023582"/>
                <a:ext cx="202628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521" y="1023582"/>
                <a:ext cx="2026284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471216" y="964513"/>
                <a:ext cx="3214980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16" y="964513"/>
                <a:ext cx="3214980" cy="10175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3899" y="1862497"/>
                <a:ext cx="2542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9" y="1862497"/>
                <a:ext cx="254236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596788" y="2355715"/>
            <a:ext cx="2866030" cy="1997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0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Antennas: Near/Far Field lines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34" y="2511188"/>
            <a:ext cx="9730854" cy="4012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5910" y="1476885"/>
                <a:ext cx="9888941" cy="1007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0" y="1476885"/>
                <a:ext cx="9888941" cy="1007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42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Antennas: Mutual Orientation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618" y="1825624"/>
            <a:ext cx="8379725" cy="46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Selectivity: VLF channel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415" y="1561188"/>
            <a:ext cx="5610225" cy="37338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954" y="1954615"/>
            <a:ext cx="36861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3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Selectivity: VLF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1" y="1845007"/>
            <a:ext cx="3724275" cy="32289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12090" y="1987882"/>
            <a:ext cx="5334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57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 choice: Considerations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Channel &amp; Noise Models:</a:t>
            </a:r>
          </a:p>
          <a:p>
            <a:pPr lvl="1"/>
            <a:r>
              <a:rPr lang="en-US" dirty="0" smtClean="0"/>
              <a:t>Unreliable</a:t>
            </a:r>
          </a:p>
          <a:p>
            <a:pPr lvl="1"/>
            <a:r>
              <a:rPr lang="en-US" dirty="0" smtClean="0"/>
              <a:t>Out of date (man made noise)</a:t>
            </a:r>
          </a:p>
          <a:p>
            <a:pPr lvl="1"/>
            <a:r>
              <a:rPr lang="en-US" dirty="0" smtClean="0"/>
              <a:t>Certainty: frequency selective!</a:t>
            </a:r>
          </a:p>
          <a:p>
            <a:r>
              <a:rPr lang="en-US" dirty="0" smtClean="0"/>
              <a:t>Literature &amp; Commercial system:</a:t>
            </a:r>
          </a:p>
          <a:p>
            <a:pPr lvl="1"/>
            <a:r>
              <a:rPr lang="en-US" dirty="0" smtClean="0"/>
              <a:t>Analog modulations</a:t>
            </a:r>
          </a:p>
          <a:p>
            <a:pPr lvl="1"/>
            <a:r>
              <a:rPr lang="en-US" dirty="0" smtClean="0"/>
              <a:t>Digital single carrier modulations</a:t>
            </a:r>
          </a:p>
          <a:p>
            <a:pPr lvl="1"/>
            <a:r>
              <a:rPr lang="en-US" dirty="0" smtClean="0"/>
              <a:t>Fixed stations: channel, mutual antenna orientation and noise well known</a:t>
            </a:r>
          </a:p>
          <a:p>
            <a:pPr lvl="1"/>
            <a:r>
              <a:rPr lang="en-US" dirty="0" smtClean="0"/>
              <a:t>Poor performance</a:t>
            </a:r>
          </a:p>
          <a:p>
            <a:r>
              <a:rPr lang="en-US" dirty="0" smtClean="0"/>
              <a:t>Our needs: Deployable moving stations-</a:t>
            </a:r>
          </a:p>
          <a:p>
            <a:pPr lvl="1"/>
            <a:r>
              <a:rPr lang="en-US" dirty="0" smtClean="0"/>
              <a:t>Variable antennas orientation</a:t>
            </a:r>
          </a:p>
          <a:p>
            <a:pPr lvl="1"/>
            <a:r>
              <a:rPr lang="en-US" dirty="0" smtClean="0"/>
              <a:t>Variable channel</a:t>
            </a:r>
          </a:p>
          <a:p>
            <a:pPr lvl="1"/>
            <a:r>
              <a:rPr lang="en-US" dirty="0" smtClean="0"/>
              <a:t>Variable noise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1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OFDM- A preferred communication technique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in the TTE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Selective&amp; Dynamic Channel:</a:t>
            </a:r>
          </a:p>
          <a:p>
            <a:pPr lvl="1"/>
            <a:r>
              <a:rPr lang="en-US" dirty="0" smtClean="0"/>
              <a:t>Easy equalization</a:t>
            </a:r>
          </a:p>
          <a:p>
            <a:pPr lvl="1"/>
            <a:r>
              <a:rPr lang="en-US" dirty="0" smtClean="0"/>
              <a:t>Easy adaptation to varying length channels</a:t>
            </a:r>
          </a:p>
          <a:p>
            <a:pPr lvl="1"/>
            <a:r>
              <a:rPr lang="en-US" dirty="0" smtClean="0"/>
              <a:t>Possibly frequency selective power, modulation and coding</a:t>
            </a:r>
          </a:p>
          <a:p>
            <a:r>
              <a:rPr lang="en-US" dirty="0" smtClean="0"/>
              <a:t>Selective noise:</a:t>
            </a:r>
          </a:p>
          <a:p>
            <a:pPr lvl="1"/>
            <a:r>
              <a:rPr lang="en-US" dirty="0"/>
              <a:t>Possibly frequency selective power, modulation and coding</a:t>
            </a:r>
          </a:p>
          <a:p>
            <a:r>
              <a:rPr lang="en-US" dirty="0" smtClean="0"/>
              <a:t>Dynamic Antenna orientation:</a:t>
            </a:r>
          </a:p>
          <a:p>
            <a:pPr lvl="1"/>
            <a:r>
              <a:rPr lang="en-US" dirty="0" smtClean="0"/>
              <a:t>OFDM&amp; MIMO MRC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56605" y="4580990"/>
            <a:ext cx="5497195" cy="22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7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TTE communication</a:t>
            </a:r>
          </a:p>
          <a:p>
            <a:r>
              <a:rPr lang="en-US" dirty="0" smtClean="0"/>
              <a:t>EM principles of the VLF communication</a:t>
            </a:r>
          </a:p>
          <a:p>
            <a:r>
              <a:rPr lang="en-US" dirty="0" smtClean="0"/>
              <a:t>OFDM: a preferred modulation format</a:t>
            </a:r>
          </a:p>
          <a:p>
            <a:r>
              <a:rPr lang="en-US" dirty="0" smtClean="0"/>
              <a:t>System engineering and analog hardware (including OFDM </a:t>
            </a:r>
            <a:r>
              <a:rPr lang="en-US" dirty="0" err="1" smtClean="0"/>
              <a:t>params</a:t>
            </a:r>
            <a:r>
              <a:rPr lang="en-US" dirty="0" smtClean="0"/>
              <a:t> selection)</a:t>
            </a:r>
          </a:p>
          <a:p>
            <a:r>
              <a:rPr lang="en-US" dirty="0" smtClean="0"/>
              <a:t>Transmitter </a:t>
            </a:r>
          </a:p>
          <a:p>
            <a:r>
              <a:rPr lang="en-US" dirty="0" smtClean="0"/>
              <a:t>Receiver</a:t>
            </a:r>
          </a:p>
          <a:p>
            <a:r>
              <a:rPr lang="en-US" dirty="0" smtClean="0"/>
              <a:t>Experimental results</a:t>
            </a:r>
          </a:p>
          <a:p>
            <a:r>
              <a:rPr lang="en-US" dirty="0" smtClean="0"/>
              <a:t>Conclusions and future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42" y="146761"/>
            <a:ext cx="10998958" cy="726696"/>
          </a:xfrm>
        </p:spPr>
        <p:txBody>
          <a:bodyPr/>
          <a:lstStyle/>
          <a:p>
            <a:r>
              <a:rPr lang="en-US" dirty="0"/>
              <a:t>OFDM </a:t>
            </a:r>
            <a:r>
              <a:rPr lang="en-US" dirty="0" smtClean="0"/>
              <a:t>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660066"/>
            <a:ext cx="11162731" cy="5636525"/>
          </a:xfrm>
        </p:spPr>
        <p:txBody>
          <a:bodyPr/>
          <a:lstStyle/>
          <a:p>
            <a:r>
              <a:rPr lang="en-US" dirty="0" smtClean="0"/>
              <a:t>Transmitted signal: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Kernel</a:t>
            </a:r>
          </a:p>
          <a:p>
            <a:r>
              <a:rPr lang="en-US" dirty="0" smtClean="0"/>
              <a:t>Digital realization: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5093" y="1279609"/>
                <a:ext cx="3963136" cy="659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𝑚𝑢𝑙𝑡𝑖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93" y="1279609"/>
                <a:ext cx="3963136" cy="6594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93642" y="2057717"/>
                <a:ext cx="3011529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642" y="2057717"/>
                <a:ext cx="3011529" cy="6646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1" y="3302818"/>
                <a:ext cx="6096000" cy="24297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302818"/>
                <a:ext cx="6096000" cy="2429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25210" y="2831822"/>
                <a:ext cx="2185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210" y="2831822"/>
                <a:ext cx="21855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49898" y="6238248"/>
                <a:ext cx="233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𝐼𝐷𝐹𝑇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98" y="6238248"/>
                <a:ext cx="233980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21" y="721019"/>
            <a:ext cx="5321300" cy="28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846" y="3790834"/>
            <a:ext cx="5324475" cy="2826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582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3099"/>
            <a:ext cx="10515600" cy="835878"/>
          </a:xfrm>
        </p:spPr>
        <p:txBody>
          <a:bodyPr/>
          <a:lstStyle/>
          <a:p>
            <a:r>
              <a:rPr lang="en-US" dirty="0" smtClean="0"/>
              <a:t>OFDM Reception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46" y="1098977"/>
            <a:ext cx="11026254" cy="5451948"/>
          </a:xfrm>
        </p:spPr>
        <p:txBody>
          <a:bodyPr/>
          <a:lstStyle/>
          <a:p>
            <a:r>
              <a:rPr lang="en-US" dirty="0" smtClean="0"/>
              <a:t>Kernel </a:t>
            </a:r>
            <a:r>
              <a:rPr lang="en-US" dirty="0" err="1" smtClean="0"/>
              <a:t>Orthonormality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Matched Filtering: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Digital realization:</a:t>
            </a: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1574243"/>
                <a:ext cx="5098383" cy="721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&gt;=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4243"/>
                <a:ext cx="5098383" cy="7212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89066" y="3175865"/>
                <a:ext cx="3803798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66" y="3175865"/>
                <a:ext cx="3803798" cy="6646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91319" y="4726426"/>
                <a:ext cx="7465325" cy="929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</m:e>
                        </m:rad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nary>
                  </m:oMath>
                </a14:m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9" y="4726426"/>
                <a:ext cx="7465325" cy="9292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5860998"/>
                <a:ext cx="2152319" cy="410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60998"/>
                <a:ext cx="2152319" cy="410433"/>
              </a:xfrm>
              <a:prstGeom prst="rect">
                <a:avLst/>
              </a:prstGeom>
              <a:blipFill rotWithShape="0"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9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473958"/>
            <a:ext cx="11436824" cy="5049672"/>
          </a:xfrm>
        </p:spPr>
        <p:txBody>
          <a:bodyPr/>
          <a:lstStyle/>
          <a:p>
            <a:r>
              <a:rPr lang="en-US" dirty="0" smtClean="0"/>
              <a:t>Fourier Transform of the kernel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Dirichlet</a:t>
            </a:r>
            <a:r>
              <a:rPr lang="en-US" dirty="0" smtClean="0"/>
              <a:t> Kernel:</a:t>
            </a: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1984126"/>
                <a:ext cx="8305800" cy="1313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𝐹𝐹𝑇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84126"/>
                <a:ext cx="8305800" cy="13131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73151" y="4183296"/>
                <a:ext cx="3481402" cy="1111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51" y="4183296"/>
                <a:ext cx="3481402" cy="11117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73151" y="5996399"/>
                <a:ext cx="27117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51" y="5996399"/>
                <a:ext cx="271174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OFDM: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Kernel spectrum</a:t>
            </a:r>
          </a:p>
          <a:p>
            <a:endParaRPr lang="en-US" dirty="0"/>
          </a:p>
          <a:p>
            <a:r>
              <a:rPr lang="en-US" dirty="0" smtClean="0"/>
              <a:t>Whole signal spectrum: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46357" y="2488925"/>
                <a:ext cx="27117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57" y="2488925"/>
                <a:ext cx="2711745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48129" y="3521557"/>
                <a:ext cx="5616443" cy="403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i="1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29" y="3521557"/>
                <a:ext cx="5616443" cy="403637"/>
              </a:xfrm>
              <a:prstGeom prst="rect">
                <a:avLst/>
              </a:prstGeom>
              <a:blipFill rotWithShape="0">
                <a:blip r:embed="rId3"/>
                <a:stretch>
                  <a:fillRect t="-104545" b="-16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229" y="4349750"/>
            <a:ext cx="39624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domain- special subcarriers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91" y="2513439"/>
            <a:ext cx="10330218" cy="33164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7092" y="1453388"/>
            <a:ext cx="153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1)Channel est.</a:t>
            </a:r>
          </a:p>
          <a:p>
            <a:r>
              <a:rPr lang="en-US" dirty="0" smtClean="0"/>
              <a:t>2) </a:t>
            </a:r>
            <a:r>
              <a:rPr lang="en-US" dirty="0" err="1" smtClean="0"/>
              <a:t>Freq</a:t>
            </a:r>
            <a:r>
              <a:rPr lang="en-US" dirty="0" smtClean="0"/>
              <a:t> synch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60141" y="6010954"/>
            <a:ext cx="2000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1)DSP alleviation</a:t>
            </a:r>
          </a:p>
          <a:p>
            <a:r>
              <a:rPr lang="en-US" dirty="0" smtClean="0"/>
              <a:t>2) ACPR prevention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82937" y="1778898"/>
            <a:ext cx="641445" cy="196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60141" y="1776553"/>
            <a:ext cx="566951" cy="182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6660432" y="5472752"/>
            <a:ext cx="3002183" cy="86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flipH="1" flipV="1">
            <a:off x="1937982" y="5489716"/>
            <a:ext cx="2722159" cy="84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07" y="133114"/>
            <a:ext cx="11094493" cy="945060"/>
          </a:xfrm>
        </p:spPr>
        <p:txBody>
          <a:bodyPr/>
          <a:lstStyle/>
          <a:p>
            <a:r>
              <a:rPr lang="en-US" dirty="0" smtClean="0"/>
              <a:t>Cyclic Prefix: 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1078174"/>
            <a:ext cx="11546006" cy="5554638"/>
          </a:xfrm>
        </p:spPr>
        <p:txBody>
          <a:bodyPr/>
          <a:lstStyle/>
          <a:p>
            <a:r>
              <a:rPr lang="en-US" dirty="0" smtClean="0"/>
              <a:t>Channel with memory</a:t>
            </a:r>
            <a:r>
              <a:rPr lang="en-US" dirty="0" smtClean="0">
                <a:sym typeface="Wingdings" panose="05000000000000000000" pitchFamily="2" charset="2"/>
              </a:rPr>
              <a:t> Frequency Selective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Transmitted signal: 2 consecutive OFDM symbols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Received signal: 1</a:t>
            </a:r>
            <a:r>
              <a:rPr lang="en-US" baseline="30000" dirty="0" smtClean="0">
                <a:sym typeface="Wingdings" panose="05000000000000000000" pitchFamily="2" charset="2"/>
              </a:rPr>
              <a:t>st</a:t>
            </a:r>
            <a:r>
              <a:rPr lang="en-US" dirty="0" smtClean="0">
                <a:sym typeface="Wingdings" panose="05000000000000000000" pitchFamily="2" charset="2"/>
              </a:rPr>
              <a:t> sample of 2</a:t>
            </a:r>
            <a:r>
              <a:rPr lang="en-US" baseline="30000" dirty="0" smtClean="0">
                <a:sym typeface="Wingdings" panose="05000000000000000000" pitchFamily="2" charset="2"/>
              </a:rPr>
              <a:t>nd</a:t>
            </a:r>
            <a:r>
              <a:rPr lang="en-US" dirty="0" smtClean="0">
                <a:sym typeface="Wingdings" panose="05000000000000000000" pitchFamily="2" charset="2"/>
              </a:rPr>
              <a:t> symbol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82352" y="1607632"/>
            <a:ext cx="5332095" cy="1312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84875" y="1078174"/>
                <a:ext cx="379103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=[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75" y="1078174"/>
                <a:ext cx="3791038" cy="404983"/>
              </a:xfrm>
              <a:prstGeom prst="rect">
                <a:avLst/>
              </a:prstGeom>
              <a:blipFill rotWithShape="0">
                <a:blip r:embed="rId4"/>
                <a:stretch>
                  <a:fillRect t="-156061" r="-14469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40277" y="3671654"/>
                <a:ext cx="5547673" cy="388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ba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671654"/>
                <a:ext cx="5547673" cy="3880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6"/>
          <p:cNvSpPr>
            <a:spLocks noChangeArrowheads="1"/>
          </p:cNvSpPr>
          <p:nvPr/>
        </p:nvSpPr>
        <p:spPr bwMode="auto">
          <a:xfrm rot="16200000">
            <a:off x="561246" y="11114192"/>
            <a:ext cx="24438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95424"/>
              </p:ext>
            </p:extLst>
          </p:nvPr>
        </p:nvGraphicFramePr>
        <p:xfrm>
          <a:off x="7189958" y="4059709"/>
          <a:ext cx="4773042" cy="164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" name="Visio" r:id="rId6" imgW="4333772" imgH="819001" progId="Visio.Drawing.15">
                  <p:embed/>
                </p:oleObj>
              </mc:Choice>
              <mc:Fallback>
                <p:oleObj name="Visio" r:id="rId6" imgW="4333772" imgH="81900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9958" y="4059709"/>
                        <a:ext cx="4773042" cy="16419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2112" y="5797916"/>
                <a:ext cx="88943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2" y="5797916"/>
                <a:ext cx="889436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3643952" y="5701685"/>
            <a:ext cx="5213445" cy="630876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576479" y="634872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1"/>
            <a:endCxn id="14" idx="3"/>
          </p:cNvCxnSpPr>
          <p:nvPr/>
        </p:nvCxnSpPr>
        <p:spPr>
          <a:xfrm flipH="1" flipV="1">
            <a:off x="8857397" y="6017123"/>
            <a:ext cx="719082" cy="51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682577" y="4810741"/>
                <a:ext cx="2215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577" y="4810741"/>
                <a:ext cx="221503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661"/>
          </a:xfrm>
        </p:spPr>
        <p:txBody>
          <a:bodyPr/>
          <a:lstStyle/>
          <a:p>
            <a:r>
              <a:rPr lang="en-US" dirty="0" smtClean="0"/>
              <a:t>Cyclic Prefix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</p:spPr>
            <p:txBody>
              <a:bodyPr/>
              <a:lstStyle/>
              <a:p>
                <a:r>
                  <a:rPr lang="en-US" sz="2000" dirty="0" smtClean="0"/>
                  <a:t>Cyclic Prefix: </a:t>
                </a:r>
              </a:p>
              <a:p>
                <a:r>
                  <a:rPr lang="en-US" sz="2000" dirty="0" smtClean="0"/>
                  <a:t>Transmitted OFDM symbol: 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Received Symbol:</a:t>
                </a:r>
              </a:p>
              <a:p>
                <a:pPr lvl="1"/>
                <a:r>
                  <a:rPr lang="en-US" sz="2000" dirty="0" smtClean="0"/>
                  <a:t>(-1):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r>
                  <a:rPr lang="en-US" sz="2000" dirty="0" smtClean="0"/>
                  <a:t>(0):</a:t>
                </a:r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pPr lvl="1"/>
                <a:r>
                  <a:rPr lang="en-US" sz="2000" dirty="0" smtClean="0"/>
                  <a:t>(Nfft-1): </a:t>
                </a:r>
              </a:p>
              <a:p>
                <a:pPr lvl="1"/>
                <a:endParaRPr lang="en-US" dirty="0" smtClean="0"/>
              </a:p>
              <a:p>
                <a:r>
                  <a:rPr lang="en-US" sz="2000" dirty="0" smtClean="0"/>
                  <a:t>Circular Convolution: </a:t>
                </a:r>
                <a:r>
                  <a:rPr lang="en-US" sz="20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)⨂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  <a:blipFill rotWithShape="0">
                <a:blip r:embed="rId3"/>
                <a:stretch>
                  <a:fillRect l="-474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21480" y="1725255"/>
                <a:ext cx="140500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bar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; 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480" y="1725255"/>
                <a:ext cx="1405000" cy="4049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75571" y="1196523"/>
                <a:ext cx="6039795" cy="388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571" y="1196523"/>
                <a:ext cx="6039795" cy="3880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392071" y="23245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864011"/>
              </p:ext>
            </p:extLst>
          </p:nvPr>
        </p:nvGraphicFramePr>
        <p:xfrm>
          <a:off x="838200" y="2228861"/>
          <a:ext cx="6315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7" name="Visio" r:id="rId6" imgW="6829341" imgH="457011" progId="Visio.Drawing.15">
                  <p:embed/>
                </p:oleObj>
              </mc:Choice>
              <mc:Fallback>
                <p:oleObj name="Visio" r:id="rId6" imgW="6829341" imgH="45701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28861"/>
                        <a:ext cx="6315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2480" y="3099251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3099251"/>
                <a:ext cx="6096000" cy="9106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018662" y="3558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338606"/>
              </p:ext>
            </p:extLst>
          </p:nvPr>
        </p:nvGraphicFramePr>
        <p:xfrm>
          <a:off x="6456230" y="3079727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8" name="Visio" r:id="rId9" imgW="4572058" imgH="828805" progId="Visio.Drawing.15">
                  <p:embed/>
                </p:oleObj>
              </mc:Choice>
              <mc:Fallback>
                <p:oleObj name="Visio" r:id="rId9" imgW="4572058" imgH="828805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230" y="3079727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87912" y="4075787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2" y="4075787"/>
                <a:ext cx="6096000" cy="91063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422247"/>
              </p:ext>
            </p:extLst>
          </p:nvPr>
        </p:nvGraphicFramePr>
        <p:xfrm>
          <a:off x="6251663" y="3989552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99" name="Visio" r:id="rId12" imgW="4552768" imgH="819001" progId="Visio.Drawing.15">
                  <p:embed/>
                </p:oleObj>
              </mc:Choice>
              <mc:Fallback>
                <p:oleObj name="Visio" r:id="rId12" imgW="4552768" imgH="819001" progId="Visio.Drawing.1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663" y="3989552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7138767" y="54632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976710"/>
              </p:ext>
            </p:extLst>
          </p:nvPr>
        </p:nvGraphicFramePr>
        <p:xfrm>
          <a:off x="6251663" y="4997292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00" name="Visio" r:id="rId14" imgW="4552768" imgH="828805" progId="Visio.Drawing.15">
                  <p:embed/>
                </p:oleObj>
              </mc:Choice>
              <mc:Fallback>
                <p:oleObj name="Visio" r:id="rId14" imgW="4552768" imgH="828805" progId="Visio.Drawing.1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663" y="4997292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47335" y="5146764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35" y="5146764"/>
                <a:ext cx="6096000" cy="91063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4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domain Equalization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20032" y="1825625"/>
                <a:ext cx="4951933" cy="831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nary>
                            <m:naryPr>
                              <m:chr m:val="⨂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}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032" y="1825625"/>
                <a:ext cx="4951933" cy="831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45017" y="3019716"/>
                <a:ext cx="9097370" cy="831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nary>
                                    <m:naryPr>
                                      <m:chr m:val="⨂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nary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} 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𝐷𝐹𝑇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017" y="3019716"/>
                <a:ext cx="9097370" cy="831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17868" y="3986356"/>
                <a:ext cx="3180550" cy="43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868" y="3986356"/>
                <a:ext cx="3180550" cy="436210"/>
              </a:xfrm>
              <a:prstGeom prst="rect">
                <a:avLst/>
              </a:prstGeom>
              <a:blipFill rotWithShape="0"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52549" y="4910875"/>
                <a:ext cx="1578445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549" y="4910875"/>
                <a:ext cx="1578445" cy="3888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52549" y="5690434"/>
                <a:ext cx="1798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549" y="5690434"/>
                <a:ext cx="1798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36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 Prefix: ICI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374676" y="4733925"/>
            <a:ext cx="4343400" cy="212407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892550" y="2281237"/>
            <a:ext cx="44069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4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Packet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2927032"/>
            <a:ext cx="5943600" cy="10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9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TTE Communication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60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Key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92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Engineering &amp; Analog Hardware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32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591"/>
            <a:ext cx="10515600" cy="996286"/>
          </a:xfrm>
        </p:spPr>
        <p:txBody>
          <a:bodyPr/>
          <a:lstStyle/>
          <a:p>
            <a:r>
              <a:rPr lang="en-US" dirty="0" smtClean="0"/>
              <a:t>Concepts: Software Defined Radio (SDR)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8172"/>
            <a:ext cx="10515600" cy="5540991"/>
          </a:xfrm>
        </p:spPr>
        <p:txBody>
          <a:bodyPr/>
          <a:lstStyle/>
          <a:p>
            <a:r>
              <a:rPr lang="en-US" dirty="0" smtClean="0"/>
              <a:t>Transmitter: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Receiver: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722209"/>
              </p:ext>
            </p:extLst>
          </p:nvPr>
        </p:nvGraphicFramePr>
        <p:xfrm>
          <a:off x="1094095" y="1078171"/>
          <a:ext cx="10003808" cy="2565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3" name="Visio" r:id="rId3" imgW="13191944" imgH="3076532" progId="Visio.Drawing.15">
                  <p:embed/>
                </p:oleObj>
              </mc:Choice>
              <mc:Fallback>
                <p:oleObj name="Visio" r:id="rId3" imgW="13191944" imgH="30765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095" y="1078171"/>
                        <a:ext cx="10003808" cy="25657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94095" y="4138825"/>
            <a:ext cx="20487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019694"/>
              </p:ext>
            </p:extLst>
          </p:nvPr>
        </p:nvGraphicFramePr>
        <p:xfrm>
          <a:off x="1094096" y="3671245"/>
          <a:ext cx="10003808" cy="3033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44" name="Visio" r:id="rId5" imgW="13553912" imgH="5419658" progId="Visio.Drawing.15">
                  <p:embed/>
                </p:oleObj>
              </mc:Choice>
              <mc:Fallback>
                <p:oleObj name="Visio" r:id="rId5" imgW="13553912" imgH="541965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096" y="3671245"/>
                        <a:ext cx="10003808" cy="30333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742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Concepts: SIMO 1x3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015"/>
            <a:ext cx="10515600" cy="4743948"/>
          </a:xfrm>
        </p:spPr>
        <p:txBody>
          <a:bodyPr/>
          <a:lstStyle/>
          <a:p>
            <a:r>
              <a:rPr lang="en-US" dirty="0" smtClean="0"/>
              <a:t>Fading types: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MRC: 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Originally: used to combat small-scale fading using statistical independency</a:t>
            </a:r>
          </a:p>
          <a:p>
            <a:pPr lvl="1"/>
            <a:r>
              <a:rPr lang="en-US" dirty="0" smtClean="0"/>
              <a:t>Our case: use to combat large-scale fading resulting of orientation problems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03046" y="2758578"/>
            <a:ext cx="3297001" cy="162471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50173" y="1027906"/>
            <a:ext cx="5975765" cy="26098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39" y="5308600"/>
            <a:ext cx="299085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Transmitter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82644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D/A: NI USB6212</a:t>
            </a:r>
          </a:p>
          <a:p>
            <a:pPr lvl="1"/>
            <a:r>
              <a:rPr lang="en-US" dirty="0"/>
              <a:t># of bits 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=250ksps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=+/-</a:t>
            </a:r>
            <a:r>
              <a:rPr lang="en-US" dirty="0" smtClean="0"/>
              <a:t>10v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Amplifier: AE </a:t>
            </a:r>
            <a:r>
              <a:rPr lang="en-US" dirty="0" err="1" smtClean="0"/>
              <a:t>Techron</a:t>
            </a:r>
            <a:r>
              <a:rPr lang="en-US" dirty="0" smtClean="0"/>
              <a:t> 2105</a:t>
            </a:r>
          </a:p>
          <a:p>
            <a:pPr lvl="1"/>
            <a:r>
              <a:rPr lang="en-US" dirty="0"/>
              <a:t>Amplification, max=20V/V</a:t>
            </a:r>
          </a:p>
          <a:p>
            <a:pPr lvl="1"/>
            <a:r>
              <a:rPr lang="en-US" dirty="0"/>
              <a:t>Frequency range=[0,20]kHz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=150 v</a:t>
            </a:r>
          </a:p>
          <a:p>
            <a:pPr lvl="1"/>
            <a:r>
              <a:rPr lang="en-US" dirty="0" err="1"/>
              <a:t>Zout</a:t>
            </a:r>
            <a:r>
              <a:rPr lang="en-US" dirty="0"/>
              <a:t>=28mOhm in series with </a:t>
            </a:r>
            <a:r>
              <a:rPr lang="en-US" dirty="0" smtClean="0"/>
              <a:t>1uH</a:t>
            </a:r>
          </a:p>
          <a:p>
            <a:pPr marL="457200" lvl="1" indent="0">
              <a:buNone/>
            </a:pPr>
            <a:endParaRPr lang="en-US" dirty="0"/>
          </a:p>
          <a:p>
            <a:pPr lvl="0"/>
            <a:r>
              <a:rPr lang="en-US" dirty="0" smtClean="0"/>
              <a:t>Antenna: </a:t>
            </a:r>
            <a:r>
              <a:rPr lang="en-US" dirty="0"/>
              <a:t>FESP-5133 </a:t>
            </a:r>
            <a:r>
              <a:rPr lang="en-US" dirty="0" smtClean="0"/>
              <a:t>1330</a:t>
            </a:r>
          </a:p>
          <a:p>
            <a:pPr lvl="1"/>
            <a:r>
              <a:rPr lang="en-US" dirty="0"/>
              <a:t>Diameter=0.126m</a:t>
            </a:r>
          </a:p>
          <a:p>
            <a:pPr lvl="1"/>
            <a:r>
              <a:rPr lang="en-US" dirty="0"/>
              <a:t># of windings=225</a:t>
            </a:r>
          </a:p>
          <a:p>
            <a:pPr lvl="1"/>
            <a:r>
              <a:rPr lang="en-US" dirty="0"/>
              <a:t>Inductance= 6.5 </a:t>
            </a:r>
            <a:r>
              <a:rPr lang="en-US" dirty="0" err="1"/>
              <a:t>mH</a:t>
            </a:r>
            <a:endParaRPr lang="en-US" dirty="0"/>
          </a:p>
          <a:p>
            <a:pPr lvl="1"/>
            <a:r>
              <a:rPr lang="en-US" dirty="0"/>
              <a:t>Frequency range= [0,20]kHz</a:t>
            </a:r>
          </a:p>
          <a:p>
            <a:pPr lvl="1"/>
            <a:r>
              <a:rPr lang="en-US" dirty="0"/>
              <a:t>Saturation current= 20 Amps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94" y="2442950"/>
            <a:ext cx="3359985" cy="1350338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55" y="4435876"/>
            <a:ext cx="2743200" cy="221869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367134" y="4287837"/>
            <a:ext cx="3080735" cy="245300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9200" y="-170224"/>
            <a:ext cx="1359665" cy="33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7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Receiver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914400"/>
            <a:ext cx="11053549" cy="5826442"/>
          </a:xfrm>
        </p:spPr>
        <p:txBody>
          <a:bodyPr>
            <a:normAutofit/>
          </a:bodyPr>
          <a:lstStyle/>
          <a:p>
            <a:r>
              <a:rPr lang="en-US" dirty="0" smtClean="0"/>
              <a:t>A/D: NI USB6212</a:t>
            </a:r>
          </a:p>
          <a:p>
            <a:pPr lvl="1"/>
            <a:r>
              <a:rPr lang="en-US" dirty="0"/>
              <a:t># of inputs=4</a:t>
            </a:r>
          </a:p>
          <a:p>
            <a:pPr lvl="1"/>
            <a:r>
              <a:rPr lang="en-US" dirty="0"/>
              <a:t>#</a:t>
            </a:r>
            <a:r>
              <a:rPr lang="en-US" dirty="0" smtClean="0"/>
              <a:t> </a:t>
            </a:r>
            <a:r>
              <a:rPr lang="en-US" dirty="0"/>
              <a:t>of bits=16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=100 </a:t>
            </a:r>
            <a:r>
              <a:rPr lang="en-US" dirty="0" err="1"/>
              <a:t>ksps</a:t>
            </a:r>
            <a:endParaRPr lang="en-US" dirty="0"/>
          </a:p>
          <a:p>
            <a:pPr lvl="1"/>
            <a:r>
              <a:rPr lang="en-US" dirty="0" err="1"/>
              <a:t>Vin,max</a:t>
            </a:r>
            <a:r>
              <a:rPr lang="en-US" dirty="0"/>
              <a:t>=+/-</a:t>
            </a:r>
            <a:r>
              <a:rPr lang="en-US" dirty="0" smtClean="0"/>
              <a:t>10v</a:t>
            </a:r>
          </a:p>
          <a:p>
            <a:pPr lvl="1"/>
            <a:endParaRPr lang="en-US" dirty="0"/>
          </a:p>
          <a:p>
            <a:r>
              <a:rPr lang="en-US" dirty="0" smtClean="0"/>
              <a:t>Anti Aliasing Filter: MAX7418 (not used finally)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209" y="914399"/>
            <a:ext cx="3976573" cy="22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867456" y="3903260"/>
            <a:ext cx="3434096" cy="283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97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Hardware- Receiver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Antenna: </a:t>
            </a:r>
            <a:r>
              <a:rPr lang="en-US" dirty="0" err="1"/>
              <a:t>Metronix</a:t>
            </a:r>
            <a:r>
              <a:rPr lang="en-US" dirty="0"/>
              <a:t> SHFT-02e</a:t>
            </a:r>
          </a:p>
          <a:p>
            <a:pPr lvl="1"/>
            <a:r>
              <a:rPr lang="en-US" dirty="0"/>
              <a:t>Frequency range=[1,300]kHz</a:t>
            </a:r>
          </a:p>
          <a:p>
            <a:pPr lvl="1"/>
            <a:r>
              <a:rPr lang="en-US" dirty="0"/>
              <a:t>Output Sensitivity= 0.05V/</a:t>
            </a:r>
            <a:r>
              <a:rPr lang="en-US" dirty="0" err="1"/>
              <a:t>nTesla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51427" y="1027906"/>
            <a:ext cx="3944203" cy="211107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22" y="3468335"/>
            <a:ext cx="5224540" cy="32448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4" y="3613130"/>
            <a:ext cx="5313422" cy="3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7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System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Signal: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𝑃𝐴𝑃𝑅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coil: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𝑖𝑛𝑑𝑢𝑐𝑡𝑖𝑜𝑛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485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𝐷𝑖𝑎𝑚𝑒𝑡𝑒𝑟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𝑤𝑖𝑛𝑑𝑖𝑛𝑔𝑠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𝑐𝑜𝑖𝑙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amplifier: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=+/−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func>
                  </m:oMath>
                </a14:m>
                <a:r>
                  <a:rPr lang="en-US" dirty="0"/>
                  <a:t> (that is also the D/A’s full scale voltage)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𝑎𝑚𝑝𝑙𝑖𝑓𝑖𝑐𝑎𝑡𝑖𝑜𝑛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  <a:blipFill rotWithShape="0">
                <a:blip r:embed="rId2"/>
                <a:stretch>
                  <a:fillRect l="-2002" t="-1870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Rx </a:t>
                </a:r>
                <a:r>
                  <a:rPr lang="en-US" dirty="0"/>
                  <a:t>Sensor: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𝑠𝑝𝑒𝑐𝑡𝑟𝑙𝑎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𝑑𝑒𝑛𝑠𝑖𝑡𝑦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𝑇𝑒𝑠𝑙𝑎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𝐻𝑧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A/D: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𝐸𝑁𝑜𝐵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𝐾𝑠𝑝𝑠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Channel:</a:t>
                </a:r>
              </a:p>
              <a:p>
                <a:pPr lvl="1"/>
                <a:r>
                  <a:rPr lang="en-US" dirty="0" smtClean="0"/>
                  <a:t>Free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  <a:blipFill rotWithShape="0">
                <a:blip r:embed="rId3"/>
                <a:stretch>
                  <a:fillRect l="-2002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863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Budget: Calculation - Signal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Tx:</a:t>
                </a:r>
              </a:p>
              <a:p>
                <a:pPr lvl="1"/>
                <a:r>
                  <a:rPr lang="en-US" dirty="0" smtClean="0"/>
                  <a:t>D/A: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𝑃𝐴𝑃𝑅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Amplifier: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𝐴𝑚𝑝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𝐴𝑚𝑝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𝐴𝑚𝑝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𝑐𝑜𝑖𝑙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𝑐𝑜𝑖𝑙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408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𝑇𝑒𝑠𝑙𝑎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Rx:</a:t>
                </a:r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𝑇𝑒𝑠𝑙𝑎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𝑠𝑒𝑛𝑠𝑜𝑟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  <a:blipFill rotWithShape="0">
                <a:blip r:embed="rId2"/>
                <a:stretch>
                  <a:fillRect l="-920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427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Calculation: Noises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Channel: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𝑉𝐿𝐹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174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𝑑𝐵𝑚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𝐵𝑊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Rx Antenna (Sensor):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𝑁𝑆𝐷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𝑆𝑄𝑅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𝑆𝑄𝑅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𝑠𝑒𝑛𝑠𝑜𝑟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A/D: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𝐸𝑁𝑜𝐵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𝐹𝑆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𝐴𝐷𝐶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𝐵𝑊</m:t>
                            </m:r>
                          </m:den>
                        </m:f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Conclusion: Channel noise is dominant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03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Magneto Quasi Static</a:t>
            </a:r>
          </a:p>
          <a:p>
            <a:r>
              <a:rPr lang="en-US" dirty="0" smtClean="0"/>
              <a:t>VLF</a:t>
            </a:r>
          </a:p>
          <a:p>
            <a:r>
              <a:rPr lang="en-US" dirty="0" smtClean="0"/>
              <a:t>TTE</a:t>
            </a:r>
          </a:p>
          <a:p>
            <a:r>
              <a:rPr lang="en-US" dirty="0" smtClean="0"/>
              <a:t>Near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Calculation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At A/D digital 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𝑆𝑖𝑔𝑛𝑎𝑙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078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Preliminary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6" y="1078173"/>
            <a:ext cx="5794614" cy="5540991"/>
          </a:xfrm>
        </p:spPr>
        <p:txBody>
          <a:bodyPr/>
          <a:lstStyle/>
          <a:p>
            <a:r>
              <a:rPr lang="en-US" dirty="0" smtClean="0"/>
              <a:t>Magnetic devices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Tx</a:t>
            </a:r>
            <a:r>
              <a:rPr lang="en-US" dirty="0" smtClean="0"/>
              <a:t> chain: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6" y="1536203"/>
            <a:ext cx="4330700" cy="24216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00550" y="1078173"/>
            <a:ext cx="5794614" cy="554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Rx chain: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2" y="4544704"/>
            <a:ext cx="5332651" cy="218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76" y="1699977"/>
            <a:ext cx="5100641" cy="429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97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</a:t>
            </a:r>
            <a:r>
              <a:rPr lang="en-US" dirty="0"/>
              <a:t>Budget- Preliminary </a:t>
            </a:r>
            <a:r>
              <a:rPr lang="en-US" dirty="0" smtClean="0"/>
              <a:t>experiment</a:t>
            </a:r>
            <a:r>
              <a:rPr lang="en-US" smtClean="0"/>
              <a:t>: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19" y="955343"/>
            <a:ext cx="5391150" cy="299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19" y="4034790"/>
            <a:ext cx="5391150" cy="282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2" y="763704"/>
            <a:ext cx="5391150" cy="3190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05936" y="4671018"/>
                <a:ext cx="4432367" cy="432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𝑅𝑀𝑆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𝑑𝐵𝑚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4671018"/>
                <a:ext cx="4432367" cy="432683"/>
              </a:xfrm>
              <a:prstGeom prst="rect">
                <a:avLst/>
              </a:prstGeom>
              <a:blipFill rotWithShape="0">
                <a:blip r:embed="rId5"/>
                <a:stretch>
                  <a:fillRect t="-92958" b="-15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05936" y="4230212"/>
                <a:ext cx="194470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4230212"/>
                <a:ext cx="1944700" cy="3815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05936" y="5559229"/>
                <a:ext cx="4861972" cy="689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𝐸𝑉𝑀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5559229"/>
                <a:ext cx="4861972" cy="6892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761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Engineering- OFDM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98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183"/>
            <a:ext cx="10515600" cy="805217"/>
          </a:xfrm>
        </p:spPr>
        <p:txBody>
          <a:bodyPr>
            <a:normAutofit/>
          </a:bodyPr>
          <a:lstStyle/>
          <a:p>
            <a:r>
              <a:rPr lang="en-US" dirty="0" smtClean="0"/>
              <a:t>Basic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0878"/>
                <a:ext cx="10515600" cy="55409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Chip: for hardware constraints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𝐹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10</m:t>
                    </m:r>
                    <m:r>
                      <a:rPr lang="en-US" i="1"/>
                      <m:t> </m:t>
                    </m:r>
                    <m:r>
                      <a:rPr lang="en-US" i="1"/>
                      <m:t>𝑘𝐻𝑧</m:t>
                    </m:r>
                    <m:r>
                      <a:rPr lang="en-US" i="1"/>
                      <m:t>↔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0</m:t>
                    </m:r>
                    <m:r>
                      <a:rPr lang="en-US" i="1"/>
                      <m:t>.</m:t>
                    </m:r>
                    <m:r>
                      <a:rPr lang="en-US" i="1"/>
                      <m:t>1</m:t>
                    </m:r>
                    <m:r>
                      <a:rPr lang="en-US" i="1"/>
                      <m:t> </m:t>
                    </m:r>
                    <m:r>
                      <a:rPr lang="en-US" i="1"/>
                      <m:t>𝑚𝑠𝑒𝑐</m:t>
                    </m:r>
                    <m:r>
                      <a:rPr lang="en-US" i="1"/>
                      <m:t>=</m:t>
                    </m:r>
                    <m:r>
                      <a:rPr lang="en-US" i="1"/>
                      <m:t>100</m:t>
                    </m:r>
                    <m:r>
                      <a:rPr lang="en-US" i="1"/>
                      <m:t> </m:t>
                    </m:r>
                    <m:r>
                      <a:rPr lang="en-US" i="1"/>
                      <m:t>𝜇</m:t>
                    </m:r>
                    <m:r>
                      <a:rPr lang="en-US" i="1"/>
                      <m:t>𝑠𝑒𝑐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CP: to withstand its role of compensating for the channel-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𝐶𝑃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𝐶𝑃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&gt;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𝑎𝑛𝑛𝑒𝑙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𝐿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𝑎𝑛𝑛𝑒𝑙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⇔</m:t>
                          </m:r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chose;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=</m:t>
                      </m:r>
                      <m:r>
                        <a:rPr lang="en-US" i="1"/>
                        <m:t>1</m:t>
                      </m:r>
                      <m:r>
                        <a:rPr lang="en-US" i="1"/>
                        <m:t>.</m:t>
                      </m:r>
                      <m:r>
                        <a:rPr lang="en-US" i="1"/>
                        <m:t>6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FFT: for  high efficiency-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𝐹𝐹𝑇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0878"/>
                <a:ext cx="10515600" cy="5540991"/>
              </a:xfrm>
              <a:blipFill rotWithShape="0">
                <a:blip r:embed="rId2"/>
                <a:stretch>
                  <a:fillRect l="-1217" t="-2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776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Symbol, Preambles, Packet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Packet </a:t>
                </a:r>
                <a:r>
                  <a:rPr lang="en-US" dirty="0"/>
                  <a:t>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𝑝𝑎𝑐𝑘𝑒𝑡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𝑂𝐹𝐷𝑀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𝑜𝑟𝑡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𝑝𝑟𝑒𝑎𝑚𝑏𝑙𝑒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𝑝𝑟𝑒𝑎𝑚𝑏𝑙𝑒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OFDM Symbol: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𝑂𝐹𝐷𝑀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𝑠𝑦𝑚𝑏𝑜𝑙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3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08439" y="1078173"/>
            <a:ext cx="2005107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97065"/>
              </p:ext>
            </p:extLst>
          </p:nvPr>
        </p:nvGraphicFramePr>
        <p:xfrm>
          <a:off x="800100" y="1078172"/>
          <a:ext cx="9790563" cy="132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1" name="Visio" r:id="rId4" imgW="13868222" imgH="2047879" progId="Visio.Drawing.15">
                  <p:embed/>
                </p:oleObj>
              </mc:Choice>
              <mc:Fallback>
                <p:oleObj name="Visio" r:id="rId4" imgW="13868222" imgH="204787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1078172"/>
                        <a:ext cx="9790563" cy="13221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865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Time Domain: Symbol</a:t>
            </a:r>
            <a:r>
              <a:rPr lang="en-US" dirty="0"/>
              <a:t>, Preambles, Packet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Packet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length</m:t>
                    </m:r>
                    <m:r>
                      <m:rPr>
                        <m:nor/>
                      </m:rPr>
                      <a:rPr lang="en-US" dirty="0" smtClean="0"/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𝑝𝑎𝑐𝑘𝑒𝑡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𝑂𝐹𝐷𝑀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𝑝𝑎𝑦𝑙𝑜𝑎𝑑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𝑜𝑟𝑡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𝑝𝑟𝑒𝑎𝑚𝑏𝑙𝑒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𝑙𝑜𝑛𝑔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𝑝𝑟𝑒𝑎𝑚𝑏𝑙𝑒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𝑝𝑎𝑦𝑙𝑜𝑎𝑑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250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OFDM symbol: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𝑂𝐹𝐷𝑀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𝑠𝑦𝑚𝑏𝑜𝑙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04968" y="2702265"/>
                <a:ext cx="11136572" cy="1091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Payload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8" y="2702265"/>
                <a:ext cx="11136572" cy="10918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04967" y="2702265"/>
                <a:ext cx="2331490" cy="1091821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Long</a:t>
                </a:r>
              </a:p>
              <a:p>
                <a:pPr algn="ctr"/>
                <a:r>
                  <a:rPr lang="en-US" dirty="0" smtClean="0"/>
                  <a:t>Preamble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7" y="2702265"/>
                <a:ext cx="2331490" cy="1091821"/>
              </a:xfrm>
              <a:prstGeom prst="rect">
                <a:avLst/>
              </a:prstGeom>
              <a:blipFill rotWithShape="0">
                <a:blip r:embed="rId4"/>
                <a:stretch>
                  <a:fillRect t="-7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836458" y="2702265"/>
                <a:ext cx="1717342" cy="109182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Short </a:t>
                </a:r>
              </a:p>
              <a:p>
                <a:pPr algn="ctr"/>
                <a:r>
                  <a:rPr lang="en-US" dirty="0" smtClean="0"/>
                  <a:t>Preamble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458" y="2702265"/>
                <a:ext cx="1717342" cy="1091821"/>
              </a:xfrm>
              <a:prstGeom prst="rect">
                <a:avLst/>
              </a:prstGeom>
              <a:blipFill rotWithShape="0">
                <a:blip r:embed="rId5"/>
                <a:stretch>
                  <a:fillRect t="-6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114197" y="4124994"/>
                <a:ext cx="2402006" cy="1091821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197" y="4124994"/>
                <a:ext cx="2402006" cy="10918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158851" y="4124995"/>
                <a:ext cx="955346" cy="10918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51" y="4124995"/>
                <a:ext cx="955346" cy="10918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 flipV="1">
            <a:off x="4553800" y="3794086"/>
            <a:ext cx="605051" cy="143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8516203" y="3794086"/>
            <a:ext cx="232012" cy="87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777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Guard bands: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56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Pilots: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𝑝𝑖𝑙𝑜𝑡𝑠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7809" y="3587110"/>
            <a:ext cx="10330218" cy="303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14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Modulation&amp; Coding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39570133"/>
                  </p:ext>
                </p:extLst>
              </p:nvPr>
            </p:nvGraphicFramePr>
            <p:xfrm>
              <a:off x="305937" y="1323832"/>
              <a:ext cx="5043986" cy="45763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1470"/>
                    <a:gridCol w="591498"/>
                    <a:gridCol w="609108"/>
                    <a:gridCol w="591498"/>
                    <a:gridCol w="625813"/>
                    <a:gridCol w="447913"/>
                    <a:gridCol w="855188"/>
                    <a:gridCol w="591498"/>
                  </a:tblGrid>
                  <a:tr h="647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parameter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#1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#2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#5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Waveform #7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𝐹𝐹𝑇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𝐶𝑃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686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𝑝𝑖𝑙𝑜𝑡𝑠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𝐺𝐵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13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701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𝑙𝑜𝑛𝑔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 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𝑝𝑟𝑒𝑎𝑚𝑏𝑙𝑒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𝑄𝐴𝑀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053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Code rate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0.73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647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Throughput [kbps]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11.34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14.98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18.3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26.16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39570133"/>
                  </p:ext>
                </p:extLst>
              </p:nvPr>
            </p:nvGraphicFramePr>
            <p:xfrm>
              <a:off x="305937" y="1323832"/>
              <a:ext cx="5043986" cy="45763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1470"/>
                    <a:gridCol w="591498"/>
                    <a:gridCol w="609108"/>
                    <a:gridCol w="591498"/>
                    <a:gridCol w="625813"/>
                    <a:gridCol w="447913"/>
                    <a:gridCol w="855188"/>
                    <a:gridCol w="591498"/>
                  </a:tblGrid>
                  <a:tr h="10972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parameter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#1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#2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#5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Waveform #7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323214" r="-593333" b="-9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423214" r="-593333" b="-8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68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480328" r="-593333" b="-6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632143" r="-593333" b="-6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13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70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672131" r="-593333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841071" r="-593333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Code rate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0.73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Throughput [kbps]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11.34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14.98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18.3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26.16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04012" y="1222896"/>
            <a:ext cx="7165075" cy="51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31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9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 Quasi Static regime-EM principles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32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OFDM-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15152" y="29888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983790"/>
              </p:ext>
            </p:extLst>
          </p:nvPr>
        </p:nvGraphicFramePr>
        <p:xfrm>
          <a:off x="305937" y="1364776"/>
          <a:ext cx="11185478" cy="4790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65" name="Visio" r:id="rId3" imgW="14297136" imgH="5857816" progId="Visio.Drawing.15">
                  <p:embed/>
                </p:oleObj>
              </mc:Choice>
              <mc:Fallback>
                <p:oleObj name="Visio" r:id="rId3" imgW="14297136" imgH="585781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7" y="1364776"/>
                        <a:ext cx="11185478" cy="4790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126" y="3471045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66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IF-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849359"/>
              </p:ext>
            </p:extLst>
          </p:nvPr>
        </p:nvGraphicFramePr>
        <p:xfrm>
          <a:off x="996287" y="2797791"/>
          <a:ext cx="11095630" cy="1815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0" name="Visio" r:id="rId3" imgW="14535043" imgH="1180990" progId="Visio.Drawing.15">
                  <p:embed/>
                </p:oleObj>
              </mc:Choice>
              <mc:Fallback>
                <p:oleObj name="Visio" r:id="rId3" imgW="14535043" imgH="11809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287" y="2797791"/>
                        <a:ext cx="11095630" cy="1815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2" y="1078173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34" y="1078173"/>
            <a:ext cx="2124863" cy="175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7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characterization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/>
                        <m:t>𝐴𝑃𝑅</m:t>
                      </m:r>
                      <m:r>
                        <a:rPr lang="en-US" i="1"/>
                        <m:t>≜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func>
                            <m:funcPr>
                              <m:ctrlPr>
                                <a:rPr lang="en-US" i="1"/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/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max</m:t>
                                  </m:r>
                                </m:e>
                                <m:lim>
                                  <m:r>
                                    <a:rPr lang="en-US" i="1"/>
                                    <m:t>0</m:t>
                                  </m:r>
                                  <m:r>
                                    <a:rPr lang="en-US" i="1"/>
                                    <m:t>≤</m:t>
                                  </m:r>
                                  <m:r>
                                    <a:rPr lang="en-US" i="1"/>
                                    <m:t>𝑡</m:t>
                                  </m:r>
                                  <m:r>
                                    <a:rPr lang="en-US" i="1"/>
                                    <m:t>≤</m:t>
                                  </m:r>
                                  <m:r>
                                    <a:rPr lang="en-US" i="1"/>
                                    <m:t>𝑁𝑇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r>
                                            <a:rPr lang="en-US" i="1"/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r>
                                <a:rPr lang="en-US" i="1"/>
                                <m:t>1</m:t>
                              </m:r>
                            </m:num>
                            <m:den>
                              <m:r>
                                <a:rPr lang="en-US" i="1"/>
                                <m:t>𝑁𝑇</m:t>
                              </m:r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0</m:t>
                              </m:r>
                            </m:sub>
                            <m:sup>
                              <m:r>
                                <a:rPr lang="en-US" i="1"/>
                                <m:t>𝑁𝑇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r>
                                            <a:rPr lang="en-US" i="1"/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  <m:r>
                                <a:rPr lang="en-US" i="1"/>
                                <m:t>𝑑𝑡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he-IL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he-IL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/>
                        <m:t>𝑃𝑟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𝑃𝐴𝑃𝑅</m:t>
                          </m:r>
                          <m:r>
                            <a:rPr lang="en-US" i="1"/>
                            <m:t>&gt;</m:t>
                          </m:r>
                          <m:r>
                            <a:rPr lang="en-US" i="1"/>
                            <m:t>𝑃𝐴𝑃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𝑅</m:t>
                              </m:r>
                            </m:e>
                            <m:sub>
                              <m:r>
                                <a:rPr lang="en-US" i="1"/>
                                <m:t>0</m:t>
                              </m:r>
                            </m:sub>
                          </m:sSub>
                          <m:r>
                            <a:rPr lang="en-US" i="1"/>
                            <m:t>=</m:t>
                          </m:r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𝑧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/>
                                <m:t>2</m:t>
                              </m:r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𝜎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/>
                        <m:t>=</m:t>
                      </m:r>
                    </m:oMath>
                  </m:oMathPara>
                </a14:m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/>
                        <m:t>1</m:t>
                      </m:r>
                      <m:r>
                        <a:rPr lang="en-US" i="1"/>
                        <m:t>−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1</m:t>
                              </m:r>
                              <m:r>
                                <a:rPr lang="en-US" i="1"/>
                                <m:t>−</m:t>
                              </m:r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𝑒</m:t>
                                  </m:r>
                                </m:e>
                                <m:sup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𝑃𝐴𝑃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/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40607" y="1164954"/>
            <a:ext cx="4114800" cy="249784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07843" y="3749580"/>
            <a:ext cx="5943600" cy="29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82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Domain-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900550"/>
              </p:ext>
            </p:extLst>
          </p:nvPr>
        </p:nvGraphicFramePr>
        <p:xfrm>
          <a:off x="1391124" y="1078173"/>
          <a:ext cx="6654800" cy="2314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4100"/>
                <a:gridCol w="1054100"/>
                <a:gridCol w="965200"/>
                <a:gridCol w="1130300"/>
                <a:gridCol w="774700"/>
                <a:gridCol w="825500"/>
                <a:gridCol w="850900"/>
              </a:tblGrid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Technique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PAPR Reduction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BER performance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Average power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Rate Loss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Spectral Spillage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Complexity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Clipping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Coding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Companding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Tone Reservation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PTS/SLM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pic>
        <p:nvPicPr>
          <p:cNvPr id="5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26" y="4081728"/>
            <a:ext cx="3677285" cy="2652395"/>
          </a:xfrm>
          <a:prstGeom prst="rect">
            <a:avLst/>
          </a:prstGeom>
        </p:spPr>
      </p:pic>
      <p:pic>
        <p:nvPicPr>
          <p:cNvPr id="6" name="Content Placeholder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56" y="4112208"/>
            <a:ext cx="3168015" cy="25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84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Domain- PTS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862" y="1194404"/>
            <a:ext cx="7572375" cy="2743200"/>
          </a:xfrm>
          <a:prstGeom prst="rect">
            <a:avLst/>
          </a:prstGeom>
        </p:spPr>
      </p:pic>
      <p:pic>
        <p:nvPicPr>
          <p:cNvPr id="5" name="Content Placeholder 3"/>
          <p:cNvPicPr/>
          <p:nvPr/>
        </p:nvPicPr>
        <p:blipFill>
          <a:blip r:embed="rId3"/>
          <a:stretch>
            <a:fillRect/>
          </a:stretch>
        </p:blipFill>
        <p:spPr>
          <a:xfrm>
            <a:off x="2811249" y="4198544"/>
            <a:ext cx="5943600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09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Simulation </a:t>
            </a:r>
            <a:endParaRPr lang="en-US" dirty="0"/>
          </a:p>
        </p:txBody>
      </p:sp>
      <p:pic>
        <p:nvPicPr>
          <p:cNvPr id="4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1184874"/>
            <a:ext cx="11553825" cy="53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80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25" y="1296194"/>
            <a:ext cx="99631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60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improvements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60" y="1078173"/>
            <a:ext cx="5663477" cy="554196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16303" y="955343"/>
            <a:ext cx="5943600" cy="56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22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29000" y="200104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02640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Preambles enhancement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12" y="1446663"/>
            <a:ext cx="10331355" cy="50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63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Principal need: Range</a:t>
            </a:r>
          </a:p>
          <a:p>
            <a:r>
              <a:rPr lang="en-US" dirty="0" smtClean="0"/>
              <a:t>Principal challenge: Conducting medium-</a:t>
            </a:r>
          </a:p>
          <a:p>
            <a:pPr lvl="1"/>
            <a:r>
              <a:rPr lang="en-US" dirty="0" smtClean="0"/>
              <a:t>Transmission Coefficient</a:t>
            </a:r>
          </a:p>
          <a:p>
            <a:pPr lvl="1"/>
            <a:r>
              <a:rPr lang="en-US" dirty="0" smtClean="0"/>
              <a:t>Skin Depth</a:t>
            </a:r>
          </a:p>
          <a:p>
            <a:r>
              <a:rPr lang="en-US" dirty="0" smtClean="0"/>
              <a:t>Affects:</a:t>
            </a:r>
          </a:p>
          <a:p>
            <a:pPr lvl="1"/>
            <a:r>
              <a:rPr lang="en-US" dirty="0" smtClean="0"/>
              <a:t>Source type</a:t>
            </a:r>
          </a:p>
          <a:p>
            <a:pPr lvl="1"/>
            <a:r>
              <a:rPr lang="en-US" dirty="0" smtClean="0"/>
              <a:t>Main EM field</a:t>
            </a:r>
          </a:p>
          <a:p>
            <a:pPr lvl="1"/>
            <a:r>
              <a:rPr lang="en-US" dirty="0" smtClean="0"/>
              <a:t>Operating Frequency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770" y="2017879"/>
            <a:ext cx="51149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58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Power Allocation- Differentiator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marL="457200" lvl="1" indent="0">
                  <a:buNone/>
                </a:pPr>
                <a:r>
                  <a:rPr lang="en-US" dirty="0" smtClean="0"/>
                  <a:t>Antenna transmission ; </a:t>
                </a:r>
                <a14:m>
                  <m:oMath xmlns:m="http://schemas.openxmlformats.org/officeDocument/2006/math">
                    <m:r>
                      <a:rPr lang="en-US" i="1"/>
                      <m:t>𝐵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𝑓</m:t>
                        </m:r>
                      </m:e>
                    </m:d>
                    <m:r>
                      <a:rPr lang="en-US" i="1"/>
                      <m:t>∝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𝑉</m:t>
                            </m:r>
                          </m:e>
                          <m:sub>
                            <m:r>
                              <a:rPr lang="en-US" i="1"/>
                              <m:t>𝑖𝑛</m:t>
                            </m:r>
                            <m:r>
                              <a:rPr lang="en-US" i="1"/>
                              <m:t>, </m:t>
                            </m:r>
                            <m:r>
                              <a:rPr lang="en-US" i="1"/>
                              <m:t>𝑎𝑛𝑡𝑒𝑛𝑛𝑎</m:t>
                            </m:r>
                          </m:sub>
                        </m:sSub>
                        <m:r>
                          <a:rPr lang="en-US" i="1"/>
                          <m:t>(</m:t>
                        </m:r>
                        <m:r>
                          <a:rPr lang="en-US" i="1"/>
                          <m:t>𝑓</m:t>
                        </m:r>
                        <m:r>
                          <a:rPr lang="en-US" i="1"/>
                          <m:t>)</m:t>
                        </m:r>
                      </m:num>
                      <m:den>
                        <m:r>
                          <a:rPr lang="en-US" i="1"/>
                          <m:t>2</m:t>
                        </m:r>
                        <m:r>
                          <a:rPr lang="en-US" i="1"/>
                          <m:t>𝜋</m:t>
                        </m:r>
                        <m:r>
                          <a:rPr lang="en-US" i="1"/>
                          <m:t>𝑓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𝐿</m:t>
                            </m:r>
                          </m:e>
                          <m:sub>
                            <m:r>
                              <a:rPr lang="en-US" i="1"/>
                              <m:t>𝑎𝑛𝑡𝑒𝑛𝑛𝑎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44" y="778841"/>
            <a:ext cx="5915025" cy="338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24443" y="2493208"/>
            <a:ext cx="5943600" cy="22002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4168471"/>
            <a:ext cx="5391150" cy="3010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1192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Power allocation- Inverse </a:t>
            </a:r>
            <a:r>
              <a:rPr lang="en-US" dirty="0" err="1" smtClean="0"/>
              <a:t>Sinc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10920" y="135112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D/A</a:t>
            </a:r>
          </a:p>
          <a:p>
            <a:pPr algn="ctr"/>
            <a:r>
              <a:rPr lang="en-US" dirty="0" smtClean="0"/>
              <a:t>ZOH</a:t>
            </a:r>
            <a:endParaRPr lang="en-US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582873" y="1808329"/>
            <a:ext cx="928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425320" y="1808329"/>
            <a:ext cx="1323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822215" y="1248131"/>
                <a:ext cx="3682675" cy="604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𝑟𝑒𝑐𝑡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215" y="1248131"/>
                <a:ext cx="3682675" cy="6043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363944" y="1365663"/>
                <a:ext cx="6966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4" y="1365663"/>
                <a:ext cx="69660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05936" y="2412725"/>
            <a:ext cx="5562600" cy="235267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8950443" y="841278"/>
            <a:ext cx="2752725" cy="2761732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916303" y="4093622"/>
            <a:ext cx="5943600" cy="25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82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OFDM –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10937" y="1746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28284"/>
              </p:ext>
            </p:extLst>
          </p:nvPr>
        </p:nvGraphicFramePr>
        <p:xfrm>
          <a:off x="1454060" y="1187355"/>
          <a:ext cx="10405843" cy="524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33" name="Visio" r:id="rId3" imgW="14897010" imgH="8381937" progId="Visio.Drawing.15">
                  <p:embed/>
                </p:oleObj>
              </mc:Choice>
              <mc:Fallback>
                <p:oleObj name="Visio" r:id="rId3" imgW="14897010" imgH="838193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060" y="1187355"/>
                        <a:ext cx="10405843" cy="5240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917" y="767113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26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IF-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06027" y="3254563"/>
            <a:ext cx="1661746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755332"/>
              </p:ext>
            </p:extLst>
          </p:nvPr>
        </p:nvGraphicFramePr>
        <p:xfrm>
          <a:off x="2062444" y="3678712"/>
          <a:ext cx="8101012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6" name="Visio" r:id="rId3" imgW="9067713" imgH="1180990" progId="Visio.Drawing.15">
                  <p:embed/>
                </p:oleObj>
              </mc:Choice>
              <mc:Fallback>
                <p:oleObj name="Visio" r:id="rId3" imgW="9067713" imgH="11809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444" y="3678712"/>
                        <a:ext cx="8101012" cy="1357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0" y="2080496"/>
            <a:ext cx="2102992" cy="22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488" y="1910622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90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</a:t>
            </a:r>
            <a:r>
              <a:rPr lang="en-US" dirty="0"/>
              <a:t>O</a:t>
            </a:r>
            <a:r>
              <a:rPr lang="en-US" dirty="0" smtClean="0"/>
              <a:t>ffset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95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Timing&amp; coarse Frequency Offset : </a:t>
            </a:r>
            <a:r>
              <a:rPr lang="en-US" b="1" dirty="0"/>
              <a:t>C</a:t>
            </a:r>
            <a:r>
              <a:rPr lang="en-US" b="1" dirty="0" smtClean="0"/>
              <a:t>ommon</a:t>
            </a:r>
            <a:r>
              <a:rPr lang="en-US" dirty="0" smtClean="0"/>
              <a:t>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173084" y="1078173"/>
            <a:ext cx="4457700" cy="363855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5934" y="20993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725906"/>
              </p:ext>
            </p:extLst>
          </p:nvPr>
        </p:nvGraphicFramePr>
        <p:xfrm>
          <a:off x="2523979" y="5057549"/>
          <a:ext cx="59436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Visio" r:id="rId4" imgW="14906466" imgH="2124048" progId="Visio.Drawing.15">
                  <p:embed/>
                </p:oleObj>
              </mc:Choice>
              <mc:Fallback>
                <p:oleObj name="Visio" r:id="rId4" imgW="14906466" imgH="212404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3979" y="5057549"/>
                        <a:ext cx="59436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94621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Timing&amp; coarse Frequency Offset : </a:t>
            </a:r>
            <a:r>
              <a:rPr lang="en-US" b="1" dirty="0"/>
              <a:t>Common</a:t>
            </a:r>
            <a:r>
              <a:rPr lang="en-US" dirty="0"/>
              <a:t>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3200" dirty="0" smtClean="0"/>
                  <a:t>Common Metric: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 smtClean="0"/>
              </a:p>
              <a:p>
                <a:pPr lvl="1"/>
                <a:r>
                  <a:rPr lang="en-US" sz="3000" dirty="0" smtClean="0"/>
                  <a:t>Frequency offset estimation: evaluated from;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600" dirty="0" smtClean="0"/>
              </a:p>
              <a:p>
                <a:pPr lvl="1"/>
                <a:r>
                  <a:rPr lang="en-US" sz="3000" dirty="0" smtClean="0"/>
                  <a:t>Timing synchronization: triggering sample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3600" b="0" dirty="0" smtClean="0"/>
              </a:p>
              <a:p>
                <a:pPr lvl="1"/>
                <a:r>
                  <a:rPr lang="en-US" sz="3000" b="0" dirty="0" smtClean="0"/>
                  <a:t>Numerator- </a:t>
                </a:r>
                <a:r>
                  <a:rPr lang="en-US" sz="3000" b="0" dirty="0" err="1" smtClean="0"/>
                  <a:t>Correlator</a:t>
                </a:r>
                <a:r>
                  <a:rPr lang="en-US" sz="3000" b="0" dirty="0" smtClean="0"/>
                  <a:t>;</a:t>
                </a:r>
              </a:p>
              <a:p>
                <a:pPr marL="457200" lvl="1" indent="0">
                  <a:buNone/>
                </a:pPr>
                <a:r>
                  <a:rPr lang="en-US" sz="26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/>
                      <m:t>𝑃</m:t>
                    </m:r>
                    <m:d>
                      <m:dPr>
                        <m:ctrlPr>
                          <a:rPr lang="en-US" sz="2600" i="1"/>
                        </m:ctrlPr>
                      </m:dPr>
                      <m:e>
                        <m:r>
                          <a:rPr lang="en-US" sz="2600" i="1"/>
                          <m:t>𝑑</m:t>
                        </m:r>
                      </m:e>
                    </m:d>
                    <m:r>
                      <a:rPr lang="en-US" sz="2600" i="1"/>
                      <m:t>≜</m:t>
                    </m:r>
                    <m:nary>
                      <m:naryPr>
                        <m:chr m:val="∑"/>
                        <m:ctrlPr>
                          <a:rPr lang="en-US" sz="2600" i="1"/>
                        </m:ctrlPr>
                      </m:naryPr>
                      <m:sub>
                        <m:r>
                          <a:rPr lang="en-US" sz="2600" i="1"/>
                          <m:t>𝑘</m:t>
                        </m:r>
                        <m:r>
                          <a:rPr lang="en-US" sz="2600" i="1"/>
                          <m:t>=</m:t>
                        </m:r>
                        <m:r>
                          <a:rPr lang="en-US" sz="2600" i="1"/>
                          <m:t>0</m:t>
                        </m:r>
                      </m:sub>
                      <m:sup>
                        <m:r>
                          <a:rPr lang="en-US" sz="2600" i="1"/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600" i="1"/>
                            </m:ctrlPr>
                          </m:naryPr>
                          <m:sub>
                            <m:r>
                              <a:rPr lang="en-US" sz="2600" i="1"/>
                              <m:t>𝑚</m:t>
                            </m:r>
                            <m:r>
                              <a:rPr lang="en-US" sz="2600" i="1"/>
                              <m:t>=</m:t>
                            </m:r>
                            <m:r>
                              <a:rPr lang="en-US" sz="2600" i="1"/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600" i="1"/>
                                </m:ctrlPr>
                              </m:sSubPr>
                              <m:e>
                                <m:r>
                                  <a:rPr lang="en-US" sz="2600" i="1"/>
                                  <m:t>𝐿</m:t>
                                </m:r>
                              </m:e>
                              <m:sub>
                                <m:r>
                                  <a:rPr lang="en-US" sz="2600" i="1"/>
                                  <m:t>𝑃𝑁</m:t>
                                </m:r>
                              </m:sub>
                            </m:sSub>
                            <m:r>
                              <a:rPr lang="en-US" sz="2600" i="1"/>
                              <m:t>−</m:t>
                            </m:r>
                            <m:r>
                              <a:rPr lang="en-US" sz="2600" i="1"/>
                              <m:t>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600" i="1"/>
                                </m:ctrlPr>
                              </m:sSupPr>
                              <m:e>
                                <m:r>
                                  <a:rPr lang="en-US" sz="2600" i="1"/>
                                  <m:t>𝑟</m:t>
                                </m:r>
                              </m:e>
                              <m:sup>
                                <m:r>
                                  <a:rPr lang="en-US" sz="2600" i="1"/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/>
                                  <m:t>𝑑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  <m:r>
                                  <a:rPr lang="en-US" sz="2600" i="1"/>
                                  <m:t>𝑘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𝑚</m:t>
                                </m:r>
                              </m:e>
                            </m:d>
                            <m:r>
                              <a:rPr lang="en-US" sz="2600" i="1"/>
                              <m:t>𝑟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/>
                                  <m:t>𝑑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  <m:r>
                                  <a:rPr lang="en-US" sz="2600" i="1"/>
                                  <m:t>𝑘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𝑚</m:t>
                                </m:r>
                                <m:r>
                                  <a:rPr lang="en-US" sz="26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600" b="0" dirty="0" smtClean="0"/>
              </a:p>
              <a:p>
                <a:pPr lvl="1"/>
                <a:r>
                  <a:rPr lang="en-US" sz="3000" dirty="0" smtClean="0"/>
                  <a:t>Denominator- Energy;</a:t>
                </a:r>
              </a:p>
              <a:p>
                <a:pPr marL="457200" lvl="1" indent="0">
                  <a:buNone/>
                </a:pP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/>
                      <m:t>𝑅</m:t>
                    </m:r>
                    <m:d>
                      <m:dPr>
                        <m:ctrlPr>
                          <a:rPr lang="en-US" sz="2600" i="1"/>
                        </m:ctrlPr>
                      </m:dPr>
                      <m:e>
                        <m:r>
                          <a:rPr lang="en-US" sz="2600" i="1"/>
                          <m:t>𝑑</m:t>
                        </m:r>
                      </m:e>
                    </m:d>
                    <m:r>
                      <a:rPr lang="en-US" sz="2600" i="1"/>
                      <m:t>≜</m:t>
                    </m:r>
                    <m:f>
                      <m:fPr>
                        <m:ctrlPr>
                          <a:rPr lang="en-US" sz="2600" i="1"/>
                        </m:ctrlPr>
                      </m:fPr>
                      <m:num>
                        <m:r>
                          <a:rPr lang="en-US" sz="2600" i="1"/>
                          <m:t>1</m:t>
                        </m:r>
                      </m:num>
                      <m:den>
                        <m:r>
                          <a:rPr lang="en-US" sz="2600" i="1"/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/>
                        </m:ctrlPr>
                      </m:naryPr>
                      <m:sub>
                        <m:r>
                          <a:rPr lang="en-US" sz="2600" i="1"/>
                          <m:t>𝑚</m:t>
                        </m:r>
                        <m:r>
                          <a:rPr lang="en-US" sz="2600" i="1"/>
                          <m:t>=</m:t>
                        </m:r>
                        <m:r>
                          <a:rPr lang="en-US" sz="2600" i="1"/>
                          <m:t>0</m:t>
                        </m:r>
                      </m:sub>
                      <m:sup>
                        <m:r>
                          <a:rPr lang="en-US" sz="2600" i="1"/>
                          <m:t>4</m:t>
                        </m:r>
                        <m:sSub>
                          <m:sSubPr>
                            <m:ctrlPr>
                              <a:rPr lang="en-US" sz="2600" i="1"/>
                            </m:ctrlPr>
                          </m:sSubPr>
                          <m:e>
                            <m:r>
                              <a:rPr lang="en-US" sz="2600" i="1"/>
                              <m:t>𝐿</m:t>
                            </m:r>
                          </m:e>
                          <m:sub>
                            <m:r>
                              <a:rPr lang="en-US" sz="2600" i="1"/>
                              <m:t>𝑃𝑁</m:t>
                            </m:r>
                          </m:sub>
                        </m:sSub>
                        <m:r>
                          <a:rPr lang="en-US" sz="2600" i="1"/>
                          <m:t>−</m:t>
                        </m:r>
                        <m:r>
                          <a:rPr lang="en-US" sz="2600" i="1"/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600" i="1"/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600" i="1"/>
                                </m:ctrlPr>
                              </m:dPr>
                              <m:e>
                                <m:r>
                                  <a:rPr lang="en-US" sz="2600" i="1"/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600" i="1"/>
                                    </m:ctrlPr>
                                  </m:dPr>
                                  <m:e>
                                    <m:r>
                                      <a:rPr lang="en-US" sz="2600" i="1"/>
                                      <m:t>𝑑</m:t>
                                    </m:r>
                                    <m:r>
                                      <a:rPr lang="en-US" sz="2600" i="1"/>
                                      <m:t>+</m:t>
                                    </m:r>
                                    <m:r>
                                      <a:rPr lang="en-US" sz="2600" i="1"/>
                                      <m:t>𝑚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/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600" b="0" dirty="0" smtClean="0"/>
              </a:p>
              <a:p>
                <a:pPr lvl="1"/>
                <a:endParaRPr lang="en-US" b="0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17160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Timing&amp; coarse Frequency Offset : </a:t>
            </a:r>
            <a:r>
              <a:rPr lang="en-US" b="1" dirty="0"/>
              <a:t>Common</a:t>
            </a:r>
            <a:r>
              <a:rPr lang="en-US" dirty="0"/>
              <a:t> estimation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433" y="1173708"/>
            <a:ext cx="10849970" cy="5281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335280" y="4899546"/>
                <a:ext cx="101066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80" y="4899546"/>
                <a:ext cx="1010661" cy="391902"/>
              </a:xfrm>
              <a:prstGeom prst="rect">
                <a:avLst/>
              </a:prstGeom>
              <a:blipFill rotWithShape="0"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13195" y="5322627"/>
            <a:ext cx="559558" cy="39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95366" y="1528549"/>
            <a:ext cx="0" cy="492684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335280" y="3814549"/>
                <a:ext cx="1228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80" y="3814549"/>
                <a:ext cx="12283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4913195" y="2442949"/>
            <a:ext cx="559558" cy="129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718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offset estimation- uncertainties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77500" lnSpcReduction="20000"/>
              </a:bodyPr>
              <a:lstStyle/>
              <a:p>
                <a:pPr lvl="1"/>
                <a:r>
                  <a:rPr lang="en-US" dirty="0" smtClean="0"/>
                  <a:t>Given the channel: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bar>
                            <m:ba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  <m:r>
                        <a:rPr lang="en-US" i="1"/>
                        <m:t>=[</m:t>
                      </m:r>
                      <m:r>
                        <a:rPr lang="en-US" i="1"/>
                        <m:t>0</m:t>
                      </m:r>
                      <m:r>
                        <a:rPr lang="en-US" i="1"/>
                        <m:t>,….,</m:t>
                      </m:r>
                      <m:r>
                        <a:rPr lang="en-US" i="1"/>
                        <m:t>0</m:t>
                      </m:r>
                      <m:r>
                        <a:rPr lang="en-US" i="1"/>
                        <m:t>,</m:t>
                      </m:r>
                      <m:r>
                        <a:rPr lang="en-US" i="1"/>
                        <m:t>h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0</m:t>
                          </m:r>
                        </m:e>
                      </m:d>
                      <m:r>
                        <a:rPr lang="en-US" i="1"/>
                        <m:t>,…,</m:t>
                      </m:r>
                      <m:r>
                        <a:rPr lang="en-US" i="1"/>
                        <m:t>h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1</m:t>
                          </m:r>
                        </m:e>
                      </m:d>
                      <m:r>
                        <a:rPr lang="en-US" i="1"/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 long preamble; </a:t>
                </a:r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𝑠</m:t>
                          </m:r>
                        </m:e>
                      </m:bar>
                      <m:r>
                        <a:rPr lang="en-US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4</m:t>
                                      </m:r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𝑃𝑁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𝑝𝑟𝑒𝑎𝑚𝑏𝑙𝑒</m:t>
                              </m:r>
                            </m:lim>
                          </m:limUpp>
                          <m:r>
                            <a:rPr lang="en-US" i="1"/>
                            <m:t>,</m:t>
                          </m:r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𝐶𝑃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𝐶𝑃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𝐶𝑃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𝑑𝑎𝑡𝑎</m:t>
                              </m:r>
                              <m:r>
                                <a:rPr lang="en-US" i="1"/>
                                <m:t>, </m:t>
                              </m:r>
                              <m:r>
                                <a:rPr lang="en-US" i="1"/>
                                <m:t>𝐶𝑃</m:t>
                              </m:r>
                            </m:lim>
                          </m:limUpp>
                          <m:r>
                            <a:rPr lang="en-US" i="1"/>
                            <m:t>,</m:t>
                          </m:r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𝑝𝑎𝑦𝑙𝑜𝑎𝑑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𝑝𝑎𝑦𝑙𝑜𝑎𝑑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𝑑𝑎𝑡𝑎</m:t>
                              </m:r>
                              <m:r>
                                <a:rPr lang="en-US" i="1"/>
                                <m:t>, </m:t>
                              </m:r>
                              <m:r>
                                <a:rPr lang="en-US" i="1"/>
                                <m:t>𝑝𝑎𝑦𝑙𝑜𝑎𝑑</m:t>
                              </m:r>
                            </m:lim>
                          </m:limUpp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The received signal: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𝑟</m:t>
                          </m:r>
                        </m:e>
                      </m:bar>
                      <m:r>
                        <a:rPr lang="en-US" i="1"/>
                        <m:t>=[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r>
                                <a:rPr lang="en-US" i="1"/>
                                <m:t>0</m:t>
                              </m:r>
                              <m:r>
                                <a:rPr lang="en-US" i="1"/>
                                <m:t>,…,</m:t>
                              </m:r>
                              <m:r>
                                <a:rPr lang="en-US" i="1"/>
                                <m:t>0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𝑧𝑒𝑟𝑜𝑠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1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,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 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4</m:t>
                                      </m:r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,  </m:t>
                          </m:r>
                        </m:e>
                        <m:lim>
                          <m:r>
                            <a:rPr lang="en-US" i="1"/>
                            <m:t>4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  <m:r>
                                <a:rPr lang="en-US" i="1"/>
                                <m:t> 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3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4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𝐶𝑃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5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,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6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 ]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𝐹𝐹𝑇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7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3"/>
                <a:stretch>
                  <a:fillRect l="-580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1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synchronization- Intentional offset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200" i="1" dirty="0" smtClean="0"/>
              </a:p>
              <a:p>
                <a:pPr marL="0" indent="0">
                  <a:buNone/>
                </a:pPr>
                <a:endParaRPr lang="en-US" sz="22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200" i="1" smtClean="0"/>
                          </m:ctrlPr>
                        </m:barPr>
                        <m:e>
                          <m:r>
                            <a:rPr lang="en-US" sz="2200" i="1"/>
                            <m:t>𝑟</m:t>
                          </m:r>
                        </m:e>
                      </m:bar>
                      <m:r>
                        <a:rPr lang="en-US" sz="2200" i="1"/>
                        <m:t>=[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r>
                                <a:rPr lang="en-US" sz="2200" i="1"/>
                                <m:t>0</m:t>
                              </m:r>
                              <m:r>
                                <a:rPr lang="en-US" sz="2200" i="1"/>
                                <m:t>,…,</m:t>
                              </m:r>
                              <m:r>
                                <a:rPr lang="en-US" sz="2200" i="1"/>
                                <m:t>0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𝑧𝑒𝑟𝑜𝑠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1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,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2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  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4</m:t>
                                      </m:r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,  </m:t>
                          </m:r>
                        </m:e>
                        <m:lim>
                          <m:r>
                            <a:rPr lang="en-US" sz="2200" i="1"/>
                            <m:t>4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𝑃𝑁</m:t>
                              </m:r>
                            </m:sub>
                          </m:sSub>
                          <m:r>
                            <a:rPr lang="en-US" sz="2200" i="1"/>
                            <m:t>−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  <m:r>
                                <a:rPr lang="en-US" sz="2200" i="1"/>
                                <m:t> 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3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4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</m:t>
                      </m:r>
                    </m:oMath>
                  </m:oMathPara>
                </a14:m>
                <a:endParaRPr lang="en-US" sz="22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/>
                        <m:t> 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𝑁</m:t>
                              </m:r>
                            </m:e>
                            <m:sub>
                              <m:r>
                                <a:rPr lang="en-US" sz="2200" i="1"/>
                                <m:t>𝐶𝑃</m:t>
                              </m:r>
                            </m:sub>
                          </m:sSub>
                          <m:r>
                            <a:rPr lang="en-US" sz="2200" i="1"/>
                            <m:t>−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5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 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,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6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 ]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051067" y="3657606"/>
            <a:ext cx="1210250" cy="494779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0653" y="1690497"/>
            <a:ext cx="3534214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24257" y="2788217"/>
            <a:ext cx="4557931" cy="733571"/>
          </a:xfrm>
          <a:prstGeom prst="ellipse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039843" y="953411"/>
                <a:ext cx="2086149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en-US" dirty="0" smtClean="0"/>
                  <a:t> uncertainty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43" y="953411"/>
                <a:ext cx="2086149" cy="391902"/>
              </a:xfrm>
              <a:prstGeom prst="rect">
                <a:avLst/>
              </a:prstGeom>
              <a:blipFill rotWithShape="0">
                <a:blip r:embed="rId3"/>
                <a:stretch>
                  <a:fillRect t="-6154" r="-2339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7" idx="1"/>
            <a:endCxn id="5" idx="0"/>
          </p:cNvCxnSpPr>
          <p:nvPr/>
        </p:nvCxnSpPr>
        <p:spPr>
          <a:xfrm flipH="1">
            <a:off x="4647760" y="1149362"/>
            <a:ext cx="392083" cy="5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8506" y="2601005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 contaminated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6" idx="2"/>
          </p:cNvCxnSpPr>
          <p:nvPr/>
        </p:nvCxnSpPr>
        <p:spPr>
          <a:xfrm>
            <a:off x="3007263" y="2920298"/>
            <a:ext cx="716994" cy="234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88701" y="3708143"/>
            <a:ext cx="216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needed sample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3"/>
            <a:endCxn id="4" idx="2"/>
          </p:cNvCxnSpPr>
          <p:nvPr/>
        </p:nvCxnSpPr>
        <p:spPr>
          <a:xfrm>
            <a:off x="3358526" y="3892809"/>
            <a:ext cx="692541" cy="1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159204" y="4387588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43138" y="5415924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4796" y="3514340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148404" y="4599488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ISI-Free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9239426" y="3904995"/>
            <a:ext cx="908978" cy="879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1"/>
          </p:cNvCxnSpPr>
          <p:nvPr/>
        </p:nvCxnSpPr>
        <p:spPr>
          <a:xfrm flipH="1">
            <a:off x="8693834" y="4784154"/>
            <a:ext cx="1454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6"/>
          </p:cNvCxnSpPr>
          <p:nvPr/>
        </p:nvCxnSpPr>
        <p:spPr>
          <a:xfrm flipH="1">
            <a:off x="8577768" y="4784154"/>
            <a:ext cx="1570636" cy="102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914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929373" y="2942843"/>
                <a:ext cx="2109873" cy="699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73" y="2942843"/>
                <a:ext cx="2109873" cy="6993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1797097"/>
            <a:ext cx="4457700" cy="2990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29373" y="4322209"/>
                <a:ext cx="3234347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120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377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73" y="4322209"/>
                <a:ext cx="3234347" cy="391582"/>
              </a:xfrm>
              <a:prstGeom prst="rect">
                <a:avLst/>
              </a:prstGeom>
              <a:blipFill rotWithShape="0"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33725" y="5294792"/>
                <a:ext cx="2519536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den>
                          </m:f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725" y="5294792"/>
                <a:ext cx="2519536" cy="9106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8579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/>
              <a:t>Timing synchronization- Intentional offset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sz="3000" dirty="0" smtClean="0"/>
                  <a:t>Translation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000" b="0" i="1" dirty="0" smtClean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/>
                      <m:t>4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𝐿</m:t>
                        </m:r>
                      </m:e>
                      <m:sub>
                        <m:r>
                          <a:rPr lang="en-US" sz="3000" i="1"/>
                          <m:t>𝑃𝑁</m:t>
                        </m:r>
                      </m:sub>
                    </m:sSub>
                    <m:r>
                      <a:rPr lang="en-US" sz="3000" i="1"/>
                      <m:t>+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𝑁</m:t>
                        </m:r>
                      </m:e>
                      <m:sub>
                        <m:r>
                          <a:rPr lang="en-US" sz="3000" i="1"/>
                          <m:t>𝐶𝑃</m:t>
                        </m:r>
                      </m:sub>
                    </m:sSub>
                    <m:r>
                      <a:rPr lang="en-US" sz="3000" i="1"/>
                      <m:t>−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𝑁</m:t>
                        </m:r>
                      </m:e>
                      <m:sub>
                        <m:r>
                          <a:rPr lang="en-US" sz="3000" i="1"/>
                          <m:t>𝑜𝑓𝑓𝑠𝑒𝑡</m:t>
                        </m:r>
                      </m:sub>
                    </m:sSub>
                  </m:oMath>
                </a14:m>
                <a:endParaRPr lang="en-US" sz="3000" dirty="0" smtClean="0"/>
              </a:p>
              <a:p>
                <a:pPr lvl="1"/>
                <a:r>
                  <a:rPr lang="en-US" sz="3000" dirty="0" smtClean="0"/>
                  <a:t>Backwards withdrawal;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i="1"/>
                            <m:t>𝐷</m:t>
                          </m:r>
                        </m:e>
                        <m:sub>
                          <m:r>
                            <a:rPr lang="en-US" sz="3000" i="1"/>
                            <m:t>𝑢𝑛𝑐𝑒𝑟𝑡𝑎𝑖𝑛𝑡𝑦</m:t>
                          </m:r>
                        </m:sub>
                      </m:sSub>
                      <m:r>
                        <a:rPr lang="en-US" sz="3000" i="1"/>
                        <m:t>+</m:t>
                      </m:r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r>
                            <a:rPr lang="en-US" sz="3000" i="1"/>
                            <m:t>𝑁</m:t>
                          </m:r>
                        </m:e>
                        <m:sub>
                          <m:r>
                            <a:rPr lang="en-US" sz="3000" i="1"/>
                            <m:t>𝑚𝑎𝑟𝑔𝑖𝑛</m:t>
                          </m:r>
                        </m:sub>
                      </m:sSub>
                    </m:oMath>
                  </m:oMathPara>
                </a14:m>
                <a:endParaRPr lang="en-US" sz="3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𝑚𝑎𝑟𝑔𝑖𝑛</m:t>
                        </m:r>
                      </m:sub>
                    </m:sSub>
                  </m:oMath>
                </a14:m>
                <a:r>
                  <a:rPr lang="en-US" sz="3000" dirty="0" smtClean="0"/>
                  <a:t>: ISI avoidance margin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𝑢𝑛𝑐𝑒𝑟𝑡𝑎𝑖𝑛𝑡𝑦</m:t>
                        </m:r>
                      </m:sub>
                    </m:sSub>
                  </m:oMath>
                </a14:m>
                <a:r>
                  <a:rPr lang="en-US" sz="30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en-US" sz="3000" dirty="0" smtClean="0"/>
                  <a:t> location uncertainty</a:t>
                </a:r>
                <a:endParaRPr lang="en-US" sz="3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r>
                  <a:rPr lang="en-US" sz="3000" dirty="0" smtClean="0"/>
                  <a:t> range overcoming: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he-IL" sz="2600" dirty="0" smtClean="0"/>
                  <a:t> </a:t>
                </a:r>
                <a:r>
                  <a:rPr lang="en-US" sz="2600" dirty="0" smtClean="0"/>
                  <a:t>uncertainty</a:t>
                </a:r>
              </a:p>
              <a:p>
                <a:pPr lvl="2"/>
                <a:r>
                  <a:rPr lang="en-US" sz="2600" dirty="0" smtClean="0"/>
                  <a:t>ISI contamination</a:t>
                </a:r>
                <a:endParaRPr lang="en-US" sz="2600" dirty="0" smtClean="0"/>
              </a:p>
              <a:p>
                <a:pPr marL="457200" lvl="1" indent="0" algn="ctr">
                  <a:buNone/>
                </a:pPr>
                <a:r>
                  <a:rPr lang="en-US" sz="3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/>
                        </m:ctrlPr>
                      </m:sSubPr>
                      <m:e>
                        <m:sSub>
                          <m:sSubPr>
                            <m:ctrlPr>
                              <a:rPr lang="en-US" sz="3200" i="1"/>
                            </m:ctrlPr>
                          </m:sSubPr>
                          <m:e>
                            <m:r>
                              <a:rPr lang="en-US" sz="3200" i="1"/>
                              <m:t>𝐿</m:t>
                            </m:r>
                          </m:e>
                          <m:sub>
                            <m:r>
                              <a:rPr lang="en-US" sz="3200" i="1"/>
                              <m:t>𝑐</m:t>
                            </m:r>
                            <m:r>
                              <a:rPr lang="en-US" sz="3200" i="1"/>
                              <m:t>h</m:t>
                            </m:r>
                            <m:r>
                              <a:rPr lang="en-US" sz="3200" i="1"/>
                              <m:t>𝑎𝑛𝑛𝑒𝑙</m:t>
                            </m:r>
                          </m:sub>
                        </m:sSub>
                        <m:r>
                          <a:rPr lang="en-US" sz="3200" i="1"/>
                          <m:t>≤</m:t>
                        </m:r>
                        <m:r>
                          <a:rPr lang="en-US" sz="3200" i="1"/>
                          <m:t>𝑁</m:t>
                        </m:r>
                      </m:e>
                      <m:sub>
                        <m:r>
                          <a:rPr lang="en-US" sz="3200" i="1"/>
                          <m:t>𝑜𝑓𝑓𝑠𝑒𝑡</m:t>
                        </m:r>
                      </m:sub>
                    </m:sSub>
                    <m:r>
                      <a:rPr lang="en-US" sz="3200" i="1"/>
                      <m:t>≤</m:t>
                    </m:r>
                    <m:sSub>
                      <m:sSubPr>
                        <m:ctrlPr>
                          <a:rPr lang="en-US" sz="3200" i="1"/>
                        </m:ctrlPr>
                      </m:sSubPr>
                      <m:e>
                        <m:r>
                          <a:rPr lang="en-US" sz="3200" i="1"/>
                          <m:t>𝑁</m:t>
                        </m:r>
                      </m:e>
                      <m:sub>
                        <m:r>
                          <a:rPr lang="en-US" sz="3200" i="1"/>
                          <m:t>𝐶𝑃</m:t>
                        </m:r>
                      </m:sub>
                    </m:sSub>
                    <m:r>
                      <a:rPr lang="en-US" sz="3200" i="1"/>
                      <m:t>−</m:t>
                    </m:r>
                    <m:sSub>
                      <m:sSubPr>
                        <m:ctrlPr>
                          <a:rPr lang="en-US" sz="3200" i="1"/>
                        </m:ctrlPr>
                      </m:sSubPr>
                      <m:e>
                        <m:r>
                          <a:rPr lang="en-US" sz="3200" i="1"/>
                          <m:t>𝐿</m:t>
                        </m:r>
                      </m:e>
                      <m:sub>
                        <m:r>
                          <a:rPr lang="en-US" sz="3200" i="1"/>
                          <m:t>𝑐</m:t>
                        </m:r>
                        <m:r>
                          <a:rPr lang="en-US" sz="3200" i="1"/>
                          <m:t>h</m:t>
                        </m:r>
                        <m:r>
                          <a:rPr lang="en-US" sz="3200" i="1"/>
                          <m:t>𝑎𝑛𝑛𝑒𝑙</m:t>
                        </m:r>
                      </m:sub>
                    </m:sSub>
                  </m:oMath>
                </a14:m>
                <a:endParaRPr lang="en-US" sz="3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</m:oMath>
                </a14:m>
                <a:r>
                  <a:rPr lang="en-US" sz="3000" dirty="0" smtClean="0"/>
                  <a:t> implied to satisfy;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/>
                        </m:ctrlPr>
                      </m:sSubPr>
                      <m:e>
                        <m:r>
                          <a:rPr lang="en-US" sz="3200" i="1"/>
                          <m:t>𝑁</m:t>
                        </m:r>
                      </m:e>
                      <m:sub>
                        <m:r>
                          <a:rPr lang="en-US" sz="3200" i="1"/>
                          <m:t>𝐶𝑃</m:t>
                        </m:r>
                      </m:sub>
                    </m:sSub>
                    <m:r>
                      <a:rPr lang="en-US" sz="3200" i="1"/>
                      <m:t>≥</m:t>
                    </m:r>
                    <m:r>
                      <a:rPr lang="en-US" sz="3200" i="1"/>
                      <m:t>2</m:t>
                    </m:r>
                    <m:sSub>
                      <m:sSubPr>
                        <m:ctrlPr>
                          <a:rPr lang="en-US" sz="3200" i="1"/>
                        </m:ctrlPr>
                      </m:sSubPr>
                      <m:e>
                        <m:r>
                          <a:rPr lang="en-US" sz="3200" i="1"/>
                          <m:t>𝐿</m:t>
                        </m:r>
                      </m:e>
                      <m:sub>
                        <m:r>
                          <a:rPr lang="en-US" sz="3200" i="1"/>
                          <m:t>𝑐</m:t>
                        </m:r>
                        <m:r>
                          <a:rPr lang="en-US" sz="3200" i="1"/>
                          <m:t>h</m:t>
                        </m:r>
                        <m:r>
                          <a:rPr lang="en-US" sz="3200" i="1"/>
                          <m:t>𝑎𝑛𝑛𝑒𝑙</m:t>
                        </m:r>
                      </m:sub>
                    </m:sSub>
                  </m:oMath>
                </a14:m>
                <a:endParaRPr lang="en-US" sz="3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870" b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57753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Timing synchronization- Intentional offset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995226" y="2293035"/>
                <a:ext cx="3974172" cy="1864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bar>
                                        <m:bar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bar>
                                    </m:e>
                                    <m:sub>
                                      <m:r>
                                        <a:rPr lang="en-US" sz="36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margin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226" y="2293035"/>
                <a:ext cx="3974172" cy="1864485"/>
              </a:xfrm>
              <a:prstGeom prst="rect">
                <a:avLst/>
              </a:prstGeom>
              <a:blipFill rotWithShape="0">
                <a:blip r:embed="rId2"/>
                <a:stretch>
                  <a:fillRect r="-27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26749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/>
              <a:t>Timing synchronization- Intentional offset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3033" y="801075"/>
            <a:ext cx="6414869" cy="20893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6424" y="3501529"/>
            <a:ext cx="7005711" cy="31722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 flipH="1">
                <a:off x="305936" y="1199406"/>
                <a:ext cx="1589649" cy="1492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/>
                    </a:solidFill>
                  </a:rPr>
                  <a:t>Precursor channel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𝑖𝑝𝑠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5936" y="1199406"/>
                <a:ext cx="1589649" cy="1492909"/>
              </a:xfrm>
              <a:prstGeom prst="rect">
                <a:avLst/>
              </a:prstGeom>
              <a:blipFill rotWithShape="0">
                <a:blip r:embed="rId4"/>
                <a:stretch>
                  <a:fillRect l="-3065" t="-2449" b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473554" y="1464251"/>
            <a:ext cx="2015234" cy="5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3" idx="3"/>
          </p:cNvCxnSpPr>
          <p:nvPr/>
        </p:nvCxnSpPr>
        <p:spPr>
          <a:xfrm flipH="1">
            <a:off x="7737231" y="1912998"/>
            <a:ext cx="2035857" cy="14088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 flipH="1">
                <a:off x="9773088" y="1301869"/>
                <a:ext cx="1589649" cy="1222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Postcursor channel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𝑖𝑝𝑠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73088" y="1301869"/>
                <a:ext cx="1589649" cy="1222258"/>
              </a:xfrm>
              <a:prstGeom prst="rect">
                <a:avLst/>
              </a:prstGeom>
              <a:blipFill rotWithShape="0">
                <a:blip r:embed="rId5"/>
                <a:stretch>
                  <a:fillRect l="-3065" t="-3000" b="-4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70647" y="4139961"/>
                <a:ext cx="1460336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47" y="4139961"/>
                <a:ext cx="1460336" cy="391902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107576" y="4335912"/>
                <a:ext cx="146033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76" y="4335912"/>
                <a:ext cx="1460335" cy="391902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 flipV="1">
            <a:off x="7174523" y="3854548"/>
            <a:ext cx="1997612" cy="677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230983" y="3865668"/>
            <a:ext cx="2172205" cy="47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9168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offset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7529769" cy="5540991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Correlation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Same metric as time synch</a:t>
                </a:r>
              </a:p>
              <a:p>
                <a:pPr lvl="2"/>
                <a:r>
                  <a:rPr lang="en-US" dirty="0" smtClean="0"/>
                  <a:t>High SNR</a:t>
                </a:r>
              </a:p>
              <a:p>
                <a:pPr lvl="2"/>
                <a:endParaRPr lang="en-US" i="1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𝑃</m:t>
                          </m:r>
                          <m:r>
                            <a:rPr lang="en-US" i="1"/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𝑡𝑟𝑖𝑔𝑔𝑒𝑟</m:t>
                              </m:r>
                            </m:sub>
                          </m:sSub>
                          <m:r>
                            <a:rPr lang="en-US" i="1"/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𝑚</m:t>
                              </m:r>
                              <m:r>
                                <a:rPr lang="en-US" i="1"/>
                                <m:t>=</m:t>
                              </m:r>
                              <m:r>
                                <a:rPr lang="en-US" i="1"/>
                                <m:t>0</m:t>
                              </m:r>
                            </m:sub>
                            <m:sup>
                              <m:argPr>
                                <m:argSz m:val="-1"/>
                              </m:argP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argPr>
                                    <m:argSz m:val="-1"/>
                                  </m:argPr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argPr>
                                    <m:argSz m:val="-1"/>
                                  </m:argPr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−</m:t>
                              </m:r>
                              <m:r>
                                <a:rPr lang="en-US" i="1"/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𝐵𝐵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𝑡𝑟𝑖𝑔𝑔𝑒𝑟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/>
                                            <m:t>+</m:t>
                                          </m:r>
                                          <m:r>
                                            <a:rPr lang="en-US" i="1"/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𝑗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/>
                            <m:t>Δ</m:t>
                          </m:r>
                          <m:r>
                            <a:rPr lang="en-US" i="1"/>
                            <m:t>𝑓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sup>
                      </m:sSup>
                      <m:r>
                        <a:rPr lang="en-US" i="1"/>
                        <m:t>+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𝐵𝐵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𝑡𝑟𝑖𝑔𝑔𝑒𝑟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+</m:t>
                                      </m:r>
                                      <m:r>
                                        <a:rPr lang="en-US" i="1"/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𝑗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/>
                            <m:t>Δ</m:t>
                          </m:r>
                          <m:r>
                            <a:rPr lang="en-US" i="1"/>
                            <m:t>𝑓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sup>
                      </m:sSup>
                      <m:r>
                        <m:rPr>
                          <m:aln/>
                        </m:rPr>
                        <a:rPr lang="en-US" i="1"/>
                        <m:t>=</m:t>
                      </m:r>
                      <m:nary>
                        <m:naryPr>
                          <m:chr m:val="∑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𝑚</m:t>
                          </m:r>
                          <m:r>
                            <a:rPr lang="en-US" i="1"/>
                            <m:t>=</m:t>
                          </m:r>
                          <m:r>
                            <a:rPr lang="en-US" i="1"/>
                            <m:t>0</m:t>
                          </m:r>
                        </m:sub>
                        <m:sup>
                          <m:argPr>
                            <m:argSz m:val="-1"/>
                          </m:argP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argPr>
                                <m:argSz m:val="-1"/>
                              </m:argPr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argPr>
                                <m:argSz m:val="-1"/>
                              </m:argPr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1</m:t>
                          </m:r>
                        </m:sup>
                        <m:e>
                          <m:r>
                            <a:rPr lang="en-US" i="1"/>
                            <m:t>2</m:t>
                          </m:r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𝐵𝐵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𝑡𝑟𝑖𝑔𝑔𝑒𝑟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+</m:t>
                                      </m:r>
                                      <m:r>
                                        <a:rPr lang="en-US" i="1"/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𝑗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/>
                            <m:t>Δ</m:t>
                          </m:r>
                          <m:r>
                            <a:rPr lang="en-US" i="1"/>
                            <m:t>𝑓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:r>
                  <a:rPr lang="en-US" dirty="0" smtClean="0"/>
                  <a:t>Whose phase; </a:t>
                </a:r>
                <a14:m>
                  <m:oMath xmlns:m="http://schemas.openxmlformats.org/officeDocument/2006/math">
                    <m:r>
                      <a:rPr lang="en-US" i="1"/>
                      <m:t>𝜙</m:t>
                    </m:r>
                    <m:r>
                      <a:rPr lang="en-US" i="1"/>
                      <m:t>=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m:rPr>
                        <m:sty m:val="p"/>
                      </m:rPr>
                      <a:rPr lang="en-US"/>
                      <m:t>Δ</m:t>
                    </m:r>
                    <m:r>
                      <a:rPr lang="en-US" i="1"/>
                      <m:t>𝑓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𝐿</m:t>
                        </m:r>
                      </m:e>
                      <m:sub>
                        <m:r>
                          <a:rPr lang="en-US" i="1"/>
                          <m:t>𝑃𝑁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+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a:rPr lang="en-US" i="1"/>
                      <m:t>𝑙</m:t>
                    </m:r>
                    <m:r>
                      <a:rPr lang="en-US" i="1"/>
                      <m:t>;</m:t>
                    </m:r>
                    <m:r>
                      <a:rPr lang="en-US" i="1"/>
                      <m:t>𝑙</m:t>
                    </m:r>
                    <m:r>
                      <a:rPr lang="en-US" i="1"/>
                      <m:t>=</m:t>
                    </m:r>
                    <m:r>
                      <a:rPr lang="en-US" i="1"/>
                      <m:t>0</m:t>
                    </m:r>
                    <m:r>
                      <a:rPr lang="en-US" i="1"/>
                      <m:t>,</m:t>
                    </m:r>
                    <m:r>
                      <a:rPr lang="en-US" i="1"/>
                      <m:t>1</m:t>
                    </m:r>
                    <m:r>
                      <a:rPr lang="en-US" i="1"/>
                      <m:t>,…</m:t>
                    </m:r>
                  </m:oMath>
                </a14:m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dirty="0" smtClean="0"/>
                  <a:t>And frequency offset;</a:t>
                </a:r>
                <a:endParaRPr lang="en-US" dirty="0" smtClean="0"/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/>
                        <m:t>Δ</m:t>
                      </m:r>
                      <m:r>
                        <a:rPr lang="en-US" i="1"/>
                        <m:t>𝑓</m:t>
                      </m:r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𝜙</m:t>
                          </m:r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a:rPr lang="en-US" i="1"/>
                            <m:t>𝑙</m:t>
                          </m:r>
                        </m:num>
                        <m:den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𝜙</m:t>
                          </m:r>
                        </m:num>
                        <m:den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i="1"/>
                        <m:t>−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7529769" cy="5540991"/>
              </a:xfrm>
              <a:blipFill rotWithShape="0">
                <a:blip r:embed="rId2"/>
                <a:stretch>
                  <a:fillRect t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48" y="1207827"/>
            <a:ext cx="4619452" cy="5281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895478" y="4992979"/>
                <a:ext cx="430296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78" y="4992979"/>
                <a:ext cx="430296" cy="391902"/>
              </a:xfrm>
              <a:prstGeom prst="rect">
                <a:avLst/>
              </a:prstGeom>
              <a:blipFill rotWithShape="0">
                <a:blip r:embed="rId4"/>
                <a:stretch>
                  <a:fillRect r="-115493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9325774" y="5370499"/>
            <a:ext cx="427687" cy="50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686987" y="3806045"/>
                <a:ext cx="522979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𝑡𝑟𝑖𝑔𝑔𝑒𝑟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87" y="3806045"/>
                <a:ext cx="522979" cy="391902"/>
              </a:xfrm>
              <a:prstGeom prst="rect">
                <a:avLst/>
              </a:prstGeom>
              <a:blipFill rotWithShape="0">
                <a:blip r:embed="rId5"/>
                <a:stretch>
                  <a:fillRect r="-404651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9193903" y="2505203"/>
            <a:ext cx="559558" cy="129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31212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offset estimation- avoiding ISI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:endParaRPr lang="en-US" i="1" dirty="0"/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en-US" i="1"/>
                            <m:t>𝑓𝑟𝑒𝑞</m:t>
                          </m:r>
                        </m:sub>
                      </m:sSub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𝑑</m:t>
                          </m:r>
                        </m:e>
                      </m:d>
                      <m:r>
                        <a:rPr lang="en-US" i="1"/>
                        <m:t>≜</m:t>
                      </m:r>
                      <m:nary>
                        <m:naryPr>
                          <m:chr m:val="∑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𝑘</m:t>
                          </m:r>
                          <m:r>
                            <a:rPr lang="en-US" i="1"/>
                            <m:t>=</m:t>
                          </m:r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𝑚</m:t>
                              </m:r>
                              <m:r>
                                <a:rPr lang="en-US" i="1"/>
                                <m:t>=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𝑐</m:t>
                                  </m:r>
                                  <m:r>
                                    <a:rPr lang="en-US" i="1"/>
                                    <m:t>h</m:t>
                                  </m:r>
                                  <m:r>
                                    <a:rPr lang="en-US" i="1"/>
                                    <m:t>𝑎𝑛𝑛𝑒𝑙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−</m:t>
                              </m:r>
                              <m:r>
                                <a:rPr lang="en-US" i="1"/>
                                <m:t>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/>
                                  </m:ctrlPr>
                                </m:sSubSup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𝐵𝐵</m:t>
                                  </m:r>
                                </m:sub>
                                <m:sup>
                                  <m:r>
                                    <a:rPr lang="en-US" i="1"/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𝑑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𝑘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𝑚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𝐵𝐵</m:t>
                                  </m:r>
                                </m:sub>
                              </m:sSub>
                              <m:r>
                                <a:rPr lang="en-US" i="1"/>
                                <m:t>(</m:t>
                              </m:r>
                              <m:r>
                                <a:rPr lang="en-US" i="1"/>
                                <m:t>𝑑</m:t>
                              </m:r>
                              <m:r>
                                <a:rPr lang="en-US" i="1"/>
                                <m:t>+</m:t>
                              </m:r>
                              <m:r>
                                <a:rPr lang="en-US" i="1"/>
                                <m:t>2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𝑘</m:t>
                              </m:r>
                              <m:r>
                                <a:rPr lang="en-US" i="1"/>
                                <m:t>+</m:t>
                              </m:r>
                              <m:r>
                                <a:rPr lang="en-US" i="1"/>
                                <m:t>𝑚</m:t>
                              </m:r>
                              <m:r>
                                <a:rPr lang="en-US" i="1"/>
                                <m:t>+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396023"/>
              </p:ext>
            </p:extLst>
          </p:nvPr>
        </p:nvGraphicFramePr>
        <p:xfrm>
          <a:off x="717453" y="4458624"/>
          <a:ext cx="10058399" cy="168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1" name="Visio" r:id="rId4" imgW="14906466" imgH="2124048" progId="Visio.Drawing.15">
                  <p:embed/>
                </p:oleObj>
              </mc:Choice>
              <mc:Fallback>
                <p:oleObj name="Visio" r:id="rId4" imgW="14906466" imgH="2124048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53" y="4458624"/>
                        <a:ext cx="10058399" cy="1680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389119" y="5225099"/>
            <a:ext cx="1336431" cy="809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3207" y="5225098"/>
            <a:ext cx="1336431" cy="809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40943" y="5225099"/>
            <a:ext cx="1336431" cy="809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65031" y="5225098"/>
            <a:ext cx="1336431" cy="809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13207" y="3179298"/>
            <a:ext cx="1336431" cy="204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49638" y="3179298"/>
            <a:ext cx="1139481" cy="204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62178" y="3291840"/>
            <a:ext cx="3502853" cy="193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362178" y="3179298"/>
            <a:ext cx="5978765" cy="204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9312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Phase offset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The remaining frequency offset causes a phase </a:t>
                </a:r>
                <a:r>
                  <a:rPr lang="en-US" dirty="0" smtClean="0"/>
                  <a:t>offset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𝜙</m:t>
                        </m:r>
                      </m:e>
                      <m:sub>
                        <m:r>
                          <a:rPr lang="en-US" i="1"/>
                          <m:t>𝑘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𝑚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𝜃</m:t>
                    </m:r>
                    <m:r>
                      <a:rPr lang="en-US" i="1"/>
                      <m:t>+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m:rPr>
                        <m:sty m:val="p"/>
                      </m:rPr>
                      <a:rPr lang="en-US"/>
                      <m:t>Δ</m:t>
                    </m:r>
                    <m:r>
                      <a:rPr lang="en-US" i="1"/>
                      <m:t>𝑓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𝑇</m:t>
                            </m:r>
                          </m:e>
                          <m:sub>
                            <m:r>
                              <a:rPr lang="en-US" i="1"/>
                              <m:t>𝐹𝐹𝑇</m:t>
                            </m:r>
                          </m:sub>
                        </m:sSub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𝑚</m:t>
                            </m:r>
                            <m:r>
                              <a:rPr lang="en-US" i="1"/>
                              <m:t>+</m:t>
                            </m:r>
                            <m:r>
                              <a:rPr lang="en-US" i="1"/>
                              <m:t>0</m:t>
                            </m:r>
                            <m:r>
                              <a:rPr lang="en-US" i="1"/>
                              <m:t>.</m:t>
                            </m:r>
                            <m:r>
                              <a:rPr lang="en-US" i="1"/>
                              <m:t>5</m:t>
                            </m:r>
                          </m:e>
                        </m:d>
                        <m:r>
                          <a:rPr lang="en-US" i="1"/>
                          <m:t>+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𝑇</m:t>
                            </m:r>
                          </m:e>
                          <m:sub>
                            <m:r>
                              <a:rPr lang="en-US" i="1"/>
                              <m:t>𝐶𝑃</m:t>
                            </m:r>
                          </m:sub>
                        </m:sSub>
                        <m:r>
                          <a:rPr lang="en-US" i="1"/>
                          <m:t>𝑚</m:t>
                        </m:r>
                      </m:e>
                    </m:d>
                    <m:r>
                      <a:rPr lang="en-US" i="1"/>
                      <m:t>=</m:t>
                    </m:r>
                    <m:r>
                      <a:rPr lang="en-US" i="1"/>
                      <m:t>𝜃</m:t>
                    </m:r>
                    <m:r>
                      <a:rPr lang="en-US" i="1"/>
                      <m:t>+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m:rPr>
                        <m:sty m:val="p"/>
                      </m:rPr>
                      <a:rPr lang="en-US"/>
                      <m:t>Δ</m:t>
                    </m:r>
                    <m:r>
                      <a:rPr lang="en-US" i="1"/>
                      <m:t>𝑓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𝑚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𝑇</m:t>
                                </m:r>
                              </m:e>
                              <m:sub>
                                <m:r>
                                  <a:rPr lang="en-US" i="1"/>
                                  <m:t>𝐹𝐹𝑇</m:t>
                                </m:r>
                              </m:sub>
                            </m:sSub>
                            <m:r>
                              <a:rPr lang="en-US" i="1"/>
                              <m:t>+</m:t>
                            </m:r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𝑇</m:t>
                                </m:r>
                              </m:e>
                              <m:sub>
                                <m:r>
                                  <a:rPr lang="en-US" i="1"/>
                                  <m:t>𝐶𝑃</m:t>
                                </m:r>
                              </m:sub>
                            </m:sSub>
                          </m:e>
                        </m:d>
                        <m:r>
                          <a:rPr lang="en-US" i="1"/>
                          <m:t>+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𝑇</m:t>
                                </m:r>
                              </m:e>
                              <m:sub>
                                <m:r>
                                  <a:rPr lang="en-US" i="1"/>
                                  <m:t>𝐹𝐹𝑇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/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That increases with the gap from short preamble</a:t>
                </a:r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And is uniform across all subcarriers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7" name="מלבן 16"/>
          <p:cNvSpPr/>
          <p:nvPr/>
        </p:nvSpPr>
        <p:spPr>
          <a:xfrm>
            <a:off x="648182" y="3379807"/>
            <a:ext cx="1180618" cy="844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long</a:t>
            </a:r>
            <a:endParaRPr lang="he-IL" dirty="0"/>
          </a:p>
        </p:txBody>
      </p:sp>
      <p:sp>
        <p:nvSpPr>
          <p:cNvPr id="18" name="מלבן 17"/>
          <p:cNvSpPr/>
          <p:nvPr/>
        </p:nvSpPr>
        <p:spPr>
          <a:xfrm>
            <a:off x="1840375" y="3381749"/>
            <a:ext cx="902824" cy="8449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short</a:t>
            </a:r>
            <a:endParaRPr lang="he-IL" dirty="0"/>
          </a:p>
        </p:txBody>
      </p:sp>
      <p:sp>
        <p:nvSpPr>
          <p:cNvPr id="19" name="מלבן 18"/>
          <p:cNvSpPr/>
          <p:nvPr/>
        </p:nvSpPr>
        <p:spPr>
          <a:xfrm>
            <a:off x="2754775" y="3383679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6" name="מלבן 25"/>
          <p:cNvSpPr/>
          <p:nvPr/>
        </p:nvSpPr>
        <p:spPr>
          <a:xfrm>
            <a:off x="3566932" y="3385609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7" name="מלבן 26"/>
          <p:cNvSpPr/>
          <p:nvPr/>
        </p:nvSpPr>
        <p:spPr>
          <a:xfrm>
            <a:off x="4390663" y="3387538"/>
            <a:ext cx="4660739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8" name="מלבן 27"/>
          <p:cNvSpPr/>
          <p:nvPr/>
        </p:nvSpPr>
        <p:spPr>
          <a:xfrm>
            <a:off x="9066836" y="3375963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m=M</a:t>
            </a:r>
            <a:endParaRPr lang="he-IL" dirty="0"/>
          </a:p>
        </p:txBody>
      </p:sp>
      <p:cxnSp>
        <p:nvCxnSpPr>
          <p:cNvPr id="30" name="מחבר ישר 29"/>
          <p:cNvCxnSpPr/>
          <p:nvPr/>
        </p:nvCxnSpPr>
        <p:spPr>
          <a:xfrm flipV="1">
            <a:off x="2743200" y="2812648"/>
            <a:ext cx="7083706" cy="52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5563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Phase offset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Method 1: average over pilot subcarriers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𝜙</m:t>
                        </m:r>
                      </m:e>
                      <m:sub>
                        <m:r>
                          <a:rPr lang="en-US" i="1"/>
                          <m:t>𝑚</m:t>
                        </m:r>
                      </m:sub>
                    </m:sSub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𝑝𝑖𝑙𝑜𝑡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i="1"/>
                        </m:ctrlPr>
                      </m:naryPr>
                      <m:sub>
                        <m:r>
                          <a:rPr lang="en-US" i="1"/>
                          <m:t>𝑛</m:t>
                        </m:r>
                        <m:r>
                          <a:rPr lang="en-US" i="1"/>
                          <m:t>=</m:t>
                        </m:r>
                        <m:r>
                          <a:rPr lang="en-US" i="1"/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𝑝𝑖𝑙𝑜𝑡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𝜑</m:t>
                            </m:r>
                          </m:e>
                          <m:sub>
                            <m:r>
                              <a:rPr lang="en-US" i="1"/>
                              <m:t>𝑛</m:t>
                            </m:r>
                          </m:sub>
                          <m:sup>
                            <m:r>
                              <a:rPr lang="en-US" i="1"/>
                              <m:t>𝑇𝑥</m:t>
                            </m:r>
                            <m:r>
                              <a:rPr lang="en-US" i="1"/>
                              <m:t> </m:t>
                            </m:r>
                            <m:r>
                              <a:rPr lang="en-US" i="1"/>
                              <m:t>𝑝𝑖𝑙𝑜𝑡</m:t>
                            </m:r>
                          </m:sup>
                        </m:sSubSup>
                        <m:r>
                          <a:rPr lang="en-US" i="1"/>
                          <m:t> </m:t>
                        </m:r>
                      </m:e>
                    </m:nary>
                    <m:r>
                      <a:rPr lang="en-US" i="1"/>
                      <m:t>−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𝜑</m:t>
                        </m:r>
                      </m:e>
                      <m:sub>
                        <m:r>
                          <a:rPr lang="en-US" i="1"/>
                          <m:t>𝑛</m:t>
                        </m:r>
                      </m:sub>
                      <m:sup>
                        <m:r>
                          <a:rPr lang="en-US" i="1"/>
                          <m:t>𝑅𝑥</m:t>
                        </m:r>
                        <m:r>
                          <a:rPr lang="en-US" i="1"/>
                          <m:t> </m:t>
                        </m:r>
                        <m:r>
                          <a:rPr lang="en-US" i="1"/>
                          <m:t>𝑝𝑖𝑙𝑜𝑡</m:t>
                        </m:r>
                      </m:sup>
                    </m:sSubSup>
                    <m:r>
                      <a:rPr lang="en-US" i="1"/>
                      <m:t> </m:t>
                    </m: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Method </a:t>
                </a:r>
                <a:r>
                  <a:rPr lang="en-US" dirty="0" smtClean="0"/>
                  <a:t>2: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𝜙</m:t>
                          </m:r>
                        </m:e>
                        <m:sub>
                          <m:r>
                            <a:rPr lang="en-US" i="1"/>
                            <m:t>𝑚</m:t>
                          </m:r>
                        </m:sub>
                      </m:sSub>
                      <m:r>
                        <a:rPr lang="en-US" i="1"/>
                        <m:t>=</m:t>
                      </m:r>
                      <m:r>
                        <a:rPr lang="en-US" i="1"/>
                        <m:t>𝜃</m:t>
                      </m:r>
                      <m:r>
                        <a:rPr lang="en-US" i="1"/>
                        <m:t>+</m:t>
                      </m:r>
                      <m:r>
                        <a:rPr lang="en-US" i="1"/>
                        <m:t>2</m:t>
                      </m:r>
                      <m:r>
                        <a:rPr lang="en-US" i="1"/>
                        <m:t>𝜋</m:t>
                      </m:r>
                      <m:r>
                        <m:rPr>
                          <m:sty m:val="p"/>
                        </m:rPr>
                        <a:rPr lang="en-US"/>
                        <m:t>Δ</m:t>
                      </m:r>
                      <m:r>
                        <a:rPr lang="en-US" i="1"/>
                        <m:t>𝑓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𝑚𝑇</m:t>
                          </m:r>
                          <m:r>
                            <a:rPr lang="en-US" i="1"/>
                            <m:t>+</m:t>
                          </m:r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𝑇</m:t>
                                  </m:r>
                                </m:e>
                                <m:sub>
                                  <m:r>
                                    <a:rPr lang="en-US" i="1"/>
                                    <m:t>𝐹𝐹𝑇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/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/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/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/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/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US" i="1"/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/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/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/>
                                              <m:t>𝜙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/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/>
                                                  <m:t>𝑠𝑦𝑚𝑏𝑜𝑙𝑠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𝜙</m:t>
                              </m:r>
                            </m:e>
                          </m:bar>
                        </m:lim>
                      </m:limLow>
                      <m:r>
                        <a:rPr lang="en-US" i="1"/>
                        <m:t>  =</m:t>
                      </m:r>
                      <m:limLow>
                        <m:limLowPr>
                          <m:ctrlPr>
                            <a:rPr lang="en-US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/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/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/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2</m:t>
                                        </m:r>
                                        <m:r>
                                          <a:rPr lang="en-US" i="1"/>
                                          <m:t>𝜋</m:t>
                                        </m:r>
                                        <m:r>
                                          <a:rPr lang="en-US" i="1"/>
                                          <m:t>𝑇</m:t>
                                        </m:r>
                                        <m:r>
                                          <a:rPr lang="en-US" i="1"/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i="1"/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/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/>
                                                  <m:t>𝐹𝐹𝑇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/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/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/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2</m:t>
                                        </m:r>
                                        <m:r>
                                          <a:rPr lang="en-US" i="1"/>
                                          <m:t>𝜋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/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/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/>
                                              <m:t>𝑠𝑦𝑚𝑏𝑜𝑙𝑠</m:t>
                                            </m:r>
                                          </m:sub>
                                        </m:sSub>
                                        <m:r>
                                          <a:rPr lang="en-US" i="1"/>
                                          <m:t>𝑇</m:t>
                                        </m:r>
                                        <m:r>
                                          <a:rPr lang="en-US" i="1"/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i="1"/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/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/>
                                                  <m:t>𝐹𝐹𝑇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/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i="1"/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US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/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/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/>
                                          <m:t>𝜃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/>
                                          <m:t>Δ</m:t>
                                        </m:r>
                                        <m:r>
                                          <a:rPr lang="en-US" i="1"/>
                                          <m:t>𝑓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𝑧</m:t>
                              </m:r>
                            </m:e>
                          </m:bar>
                        </m:lim>
                      </m:limLow>
                    </m:oMath>
                  </m:oMathPara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ba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14" name="Picture 1045"/>
          <p:cNvPicPr/>
          <p:nvPr/>
        </p:nvPicPr>
        <p:blipFill>
          <a:blip r:embed="rId3"/>
          <a:stretch>
            <a:fillRect/>
          </a:stretch>
        </p:blipFill>
        <p:spPr>
          <a:xfrm>
            <a:off x="7956645" y="1394024"/>
            <a:ext cx="3943094" cy="522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066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estimation- Frequency response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85000" lnSpcReduction="20000"/>
              </a:bodyPr>
              <a:lstStyle/>
              <a:p>
                <a:pPr lvl="1"/>
                <a:r>
                  <a:rPr lang="en-US" dirty="0" smtClean="0"/>
                  <a:t>Based </a:t>
                </a:r>
                <a:r>
                  <a:rPr lang="en-US" dirty="0" smtClean="0"/>
                  <a:t>on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=</m:t>
                    </m:r>
                    <m:r>
                      <a:rPr lang="en-US" i="1"/>
                      <m:t>𝐴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𝐻</m:t>
                        </m:r>
                      </m:e>
                    </m:bar>
                    <m:r>
                      <a:rPr lang="en-US" i="1"/>
                      <m:t>+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𝑉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Where</a:t>
                </a:r>
                <a:r>
                  <a:rPr lang="en-US" dirty="0" smtClean="0"/>
                  <a:t>;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=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𝑌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/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/>
                      <m:t>;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𝐻</m:t>
                        </m:r>
                      </m:e>
                    </m:bar>
                    <m:r>
                      <a:rPr lang="en-US" i="1"/>
                      <m:t>=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𝐻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/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𝐻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/>
                      <m:t> 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  </a:t>
                </a:r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/>
                      <m:t> </m:t>
                    </m:r>
                    <m:r>
                      <a:rPr lang="en-US" i="1"/>
                      <m:t>𝐴</m:t>
                    </m:r>
                    <m:r>
                      <a:rPr lang="en-US" i="1"/>
                      <m:t>= 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𝐴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/>
                                <m:t>⋯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/>
                                <m:t>⋮</m:t>
                              </m:r>
                            </m:e>
                            <m:e>
                              <m:r>
                                <a:rPr lang="en-US" i="1"/>
                                <m:t>⋱</m:t>
                              </m:r>
                            </m:e>
                            <m:e>
                              <m:r>
                                <a:rPr lang="en-US" i="1"/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𝐴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Are the short preamble’s </a:t>
                </a:r>
                <a:r>
                  <a:rPr lang="en-US" dirty="0" smtClean="0"/>
                  <a:t>subcarriers </a:t>
                </a: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A Least Squares solution</a:t>
                </a:r>
                <a:r>
                  <a:rPr lang="en-US" dirty="0" smtClean="0"/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r>
                      <a:rPr lang="en-US" i="1"/>
                      <m:t>𝑎𝑟𝑔𝑚𝑖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𝑛</m:t>
                        </m:r>
                      </m:e>
                      <m:sub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  <m:r>
                          <a:rPr lang="en-US" i="1"/>
                          <m:t>∈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ℂ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𝑁</m:t>
                                </m:r>
                              </m:e>
                              <m:sub>
                                <m:r>
                                  <a:rPr lang="en-US" i="1"/>
                                  <m:t>𝑑𝑎𝑡𝑎</m:t>
                                </m:r>
                              </m:sub>
                            </m:sSub>
                          </m:sup>
                        </m:sSup>
                      </m:sub>
                    </m:sSub>
                    <m:r>
                      <a:rPr lang="en-US" i="1"/>
                      <m:t>{||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−</m:t>
                    </m:r>
                    <m:r>
                      <a:rPr lang="en-US" i="1"/>
                      <m:t>𝐴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  <m:r>
                          <a:rPr lang="en-US" i="1"/>
                          <m:t>||</m:t>
                        </m:r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/>
                      <m:t>}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Since A is invertible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𝐴</m:t>
                        </m:r>
                      </m:e>
                      <m:sup>
                        <m:r>
                          <a:rPr lang="en-US" i="1"/>
                          <m:t>−</m:t>
                        </m:r>
                        <m:r>
                          <a:rPr lang="en-US" i="1"/>
                          <m:t>1</m:t>
                        </m:r>
                      </m:sup>
                    </m:sSup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 </a:t>
                </a:r>
              </a:p>
              <a:p>
                <a:pPr lvl="1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015835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estimation- Impulse response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dirty="0" smtClean="0"/>
                  <a:t>Based on: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=</m:t>
                    </m:r>
                    <m:r>
                      <a:rPr lang="en-US" i="1"/>
                      <m:t>𝐴𝐵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h</m:t>
                        </m:r>
                      </m:e>
                    </m:bar>
                    <m:r>
                      <a:rPr lang="en-US" i="1"/>
                      <m:t>+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𝑉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Where: </a:t>
                </a:r>
              </a:p>
              <a:p>
                <a:pPr lvl="2"/>
                <a:r>
                  <a:rPr lang="en-US" dirty="0" smtClean="0"/>
                  <a:t>Channel impulse </a:t>
                </a:r>
                <a:r>
                  <a:rPr lang="en-US" dirty="0" smtClean="0"/>
                  <a:t>response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/>
                        </m:ctrlPr>
                      </m:limLow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</m:e>
                      <m:lim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𝐿</m:t>
                            </m:r>
                          </m:e>
                          <m:sub>
                            <m:r>
                              <a:rPr lang="en-US" i="1"/>
                              <m:t>𝑐</m:t>
                            </m:r>
                            <m:r>
                              <a:rPr lang="en-US" i="1"/>
                              <m:t>h</m:t>
                            </m:r>
                            <m:r>
                              <a:rPr lang="en-US" i="1"/>
                              <m:t>𝑎𝑛𝑛𝑒𝑙</m:t>
                            </m:r>
                          </m:sub>
                        </m:sSub>
                        <m:r>
                          <a:rPr lang="en-US" i="1"/>
                          <m:t>𝑥</m:t>
                        </m:r>
                        <m:r>
                          <a:rPr lang="en-US" i="1"/>
                          <m:t>1</m:t>
                        </m:r>
                      </m:lim>
                    </m:limLow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DFT matrix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𝑏</m:t>
                        </m:r>
                      </m:e>
                      <m:sub>
                        <m:r>
                          <a:rPr lang="en-US" i="1"/>
                          <m:t>𝑘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𝑛</m:t>
                        </m:r>
                      </m:sub>
                    </m:sSub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𝑒</m:t>
                        </m:r>
                      </m:e>
                      <m:sup>
                        <m:r>
                          <a:rPr lang="en-US" i="1"/>
                          <m:t>− 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2</m:t>
                            </m:r>
                            <m:r>
                              <a:rPr lang="en-US" i="1"/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𝑁</m:t>
                                </m:r>
                              </m:e>
                              <m:sub>
                                <m:r>
                                  <a:rPr lang="en-US" i="1"/>
                                  <m:t>𝐹𝐹𝑇</m:t>
                                </m:r>
                              </m:sub>
                            </m:sSub>
                          </m:den>
                        </m:f>
                        <m:r>
                          <a:rPr lang="en-US" i="1"/>
                          <m:t>𝑘𝑛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r>
                  <a:rPr lang="en-US" dirty="0" smtClean="0"/>
                  <a:t> A least squares solution: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r>
                      <a:rPr lang="en-US" i="1"/>
                      <m:t>𝑎𝑟𝑔𝑚𝑖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𝑛</m:t>
                        </m:r>
                      </m:e>
                      <m:sub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  <m:r>
                          <a:rPr lang="en-US" i="1"/>
                          <m:t>∈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ℂ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𝐿</m:t>
                                </m:r>
                              </m:e>
                              <m:sub>
                                <m:r>
                                  <a:rPr lang="en-US" i="1"/>
                                  <m:t>𝑐</m:t>
                                </m:r>
                                <m:r>
                                  <a:rPr lang="en-US" i="1"/>
                                  <m:t>h</m:t>
                                </m:r>
                                <m:r>
                                  <a:rPr lang="en-US" i="1"/>
                                  <m:t>𝑎𝑛𝑛𝑒𝑙</m:t>
                                </m:r>
                              </m:sub>
                            </m:sSub>
                          </m:sup>
                        </m:sSup>
                      </m:sub>
                    </m:sSub>
                    <m:r>
                      <a:rPr lang="en-US" i="1"/>
                      <m:t>{||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−</m:t>
                    </m:r>
                    <m:r>
                      <a:rPr lang="en-US" i="1"/>
                      <m:t>𝐴𝐵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  <m:r>
                          <a:rPr lang="en-US" i="1"/>
                          <m:t>||</m:t>
                        </m:r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/>
                      <m:t>}</m:t>
                    </m: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𝐿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𝑎𝑛𝑛𝑒𝑙</m:t>
                        </m:r>
                      </m:sub>
                    </m:sSub>
                    <m:r>
                      <a:rPr lang="en-US" i="1"/>
                      <m:t>&lt;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𝐶𝑃</m:t>
                        </m:r>
                      </m:sub>
                    </m:sSub>
                    <m:r>
                      <a:rPr lang="en-US" i="1"/>
                      <m:t>&lt;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𝑑𝑎𝑡𝑎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it </a:t>
                </a:r>
                <a:r>
                  <a:rPr lang="en-US" dirty="0" smtClean="0"/>
                  <a:t>is over determined</a:t>
                </a:r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Its solution</a:t>
                </a:r>
                <a:r>
                  <a:rPr lang="en-US" dirty="0" smtClean="0"/>
                  <a:t>;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𝐵</m:t>
                                </m:r>
                              </m:e>
                              <m:sup>
                                <m:r>
                                  <a:rPr lang="en-US" i="1"/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𝐴</m:t>
                                </m:r>
                              </m:e>
                              <m:sup>
                                <m:r>
                                  <a:rPr lang="en-US" i="1"/>
                                  <m:t>𝐻</m:t>
                                </m:r>
                              </m:sup>
                            </m:sSup>
                            <m:r>
                              <a:rPr lang="en-US" i="1"/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i="1"/>
                          <m:t>−</m:t>
                        </m:r>
                        <m:r>
                          <a:rPr lang="en-US" i="1"/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𝐵</m:t>
                        </m: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𝐴</m:t>
                        </m: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And finally </a:t>
                </a:r>
              </a:p>
              <a:p>
                <a:pPr lvl="1" algn="ctr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r>
                      <a:rPr lang="en-US" i="1"/>
                      <m:t>𝐵</m:t>
                    </m:r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</m:e>
                    </m:acc>
                  </m:oMath>
                </a14:m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20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56374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</a:t>
            </a:r>
            <a:endParaRPr lang="en-US" dirty="0"/>
          </a:p>
        </p:txBody>
      </p:sp>
      <p:pic>
        <p:nvPicPr>
          <p:cNvPr id="4" name="Picture 3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372825"/>
            <a:ext cx="11553825" cy="4952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2664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899" y="365125"/>
            <a:ext cx="11039901" cy="1325563"/>
          </a:xfrm>
        </p:spPr>
        <p:txBody>
          <a:bodyPr/>
          <a:lstStyle/>
          <a:p>
            <a:r>
              <a:rPr lang="en-US" dirty="0"/>
              <a:t>Magnetic Vs. Electric Source, the Near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13898" y="1473958"/>
                <a:ext cx="4626591" cy="5076965"/>
              </a:xfrm>
            </p:spPr>
            <p:txBody>
              <a:bodyPr/>
              <a:lstStyle/>
              <a:p>
                <a:r>
                  <a:rPr lang="en-US" sz="2400" dirty="0" smtClean="0"/>
                  <a:t>Low Free-Space wave impedance:</a:t>
                </a:r>
              </a:p>
              <a:p>
                <a:pPr lvl="1"/>
                <a:r>
                  <a:rPr lang="en-US" dirty="0" smtClean="0"/>
                  <a:t>Magnetic source</a:t>
                </a:r>
              </a:p>
              <a:p>
                <a:pPr lvl="1"/>
                <a:r>
                  <a:rPr lang="en-US" dirty="0" smtClean="0"/>
                  <a:t>Near Field</a:t>
                </a:r>
              </a:p>
              <a:p>
                <a:r>
                  <a:rPr lang="en-US" sz="2400" dirty="0" smtClean="0"/>
                  <a:t>Comment: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here- range between transmitter and mediums boundary</a:t>
                </a:r>
                <a:endParaRPr lang="en-US" sz="2400" dirty="0"/>
              </a:p>
              <a:p>
                <a:r>
                  <a:rPr lang="en-US" sz="2400" dirty="0" smtClean="0"/>
                  <a:t>Example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13898" y="1473958"/>
                <a:ext cx="4626591" cy="5076965"/>
              </a:xfrm>
              <a:blipFill rotWithShape="0">
                <a:blip r:embed="rId2"/>
                <a:stretch>
                  <a:fillRect l="-1713" t="-1681" r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06" y="1700807"/>
            <a:ext cx="7137781" cy="485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867" y="4094328"/>
            <a:ext cx="1500475" cy="12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54" y="1977533"/>
            <a:ext cx="1274861" cy="124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 rot="19275299">
            <a:off x="6216264" y="4103531"/>
            <a:ext cx="1538986" cy="605284"/>
          </a:xfrm>
          <a:prstGeom prst="round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2485" y="4557898"/>
                <a:ext cx="2979342" cy="2783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𝑘𝐻𝑧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1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𝑠𝑝𝑎𝑐𝑒</m:t>
                              </m:r>
                            </m:e>
                          </m:eqAr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001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85" y="4557898"/>
                <a:ext cx="2979342" cy="278332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</a:t>
            </a:r>
            <a:endParaRPr lang="en-US" dirty="0"/>
          </a:p>
        </p:txBody>
      </p:sp>
      <p:pic>
        <p:nvPicPr>
          <p:cNvPr id="4" name="Picture 1336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0850" y="1386681"/>
            <a:ext cx="87249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98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/>
          </a:bodyPr>
          <a:lstStyle/>
          <a:p>
            <a:r>
              <a:rPr lang="en-US" dirty="0" smtClean="0"/>
              <a:t>Equalizing- SIMO Max Ratio Combining (MRC)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92500" lnSpcReduction="20000"/>
              </a:bodyPr>
              <a:lstStyle/>
              <a:p>
                <a:pPr lvl="1"/>
                <a:r>
                  <a:rPr lang="en-US" dirty="0" smtClean="0"/>
                  <a:t>A SIMO wireless link;</a:t>
                </a:r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After estimation of each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channels, for each </a:t>
                </a:r>
                <a:r>
                  <a:rPr lang="en-US" dirty="0" smtClean="0"/>
                  <a:t>subcarrier,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;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Linear</a:t>
                </a:r>
                <a:r>
                  <a:rPr lang="en-US" dirty="0" smtClean="0"/>
                  <a:t> </a:t>
                </a:r>
                <a:r>
                  <a:rPr lang="en-US" dirty="0" smtClean="0"/>
                  <a:t>Estimator of subcarriers ( the equalizing action</a:t>
                </a:r>
                <a:r>
                  <a:rPr lang="en-US" dirty="0" smtClean="0"/>
                  <a:t>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r>
                              <a:rPr lang="en-US" i="1"/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sSub>
                      <m:sSubPr>
                        <m:ctrlPr>
                          <a:rPr lang="en-US" i="1"/>
                        </m:ctrlPr>
                      </m:sSub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𝐴</m:t>
                        </m: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+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sSub>
                      <m:sSubPr>
                        <m:ctrlPr>
                          <a:rPr lang="en-US" i="1"/>
                        </m:ctrlPr>
                      </m:sSub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𝑉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Such that:</a:t>
                </a:r>
              </a:p>
              <a:p>
                <a:pPr lvl="2"/>
                <a:r>
                  <a:rPr lang="en-US" dirty="0" smtClean="0"/>
                  <a:t>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r>
                              <a:rPr lang="en-US" i="1"/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𝐴</m:t>
                        </m: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+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  <m:sup>
                        <m:r>
                          <a:rPr lang="en-US" i="1"/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i="1"/>
                        </m:ctrlPr>
                      </m:sSub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𝑉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𝐸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/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/>
                                        </m:ctrlPr>
                                      </m:sSubPr>
                                      <m:e>
                                        <m:r>
                                          <a:rPr lang="en-US" i="1"/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/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/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/>
                          <m:t>𝐸</m:t>
                        </m:r>
                        <m:r>
                          <a:rPr lang="en-US" i="1"/>
                          <m:t>(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/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/>
                                    </m:ctrlPr>
                                  </m:sSubSupPr>
                                  <m:e>
                                    <m:bar>
                                      <m:barPr>
                                        <m:ctrlPr>
                                          <a:rPr lang="en-US" i="1"/>
                                        </m:ctrlPr>
                                      </m:barPr>
                                      <m:e>
                                        <m:r>
                                          <a:rPr lang="en-US" i="1"/>
                                          <m:t>𝑤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/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/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bar>
                                      <m:barPr>
                                        <m:ctrlPr>
                                          <a:rPr lang="en-US" i="1"/>
                                        </m:ctrlPr>
                                      </m:barPr>
                                      <m:e>
                                        <m:r>
                                          <a:rPr lang="en-US" i="1"/>
                                          <m:t>𝑉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/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  <m:r>
                          <a:rPr lang="en-US" i="1"/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is </a:t>
                </a:r>
                <a:r>
                  <a:rPr lang="en-US" dirty="0" smtClean="0"/>
                  <a:t>maximal</a:t>
                </a:r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r>
                  <a:rPr lang="en-US" dirty="0" smtClean="0"/>
                  <a:t>Results in the constrained optimization problem;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bar>
                              <m:barPr>
                                <m:ctrlPr>
                                  <a:rPr lang="en-US" i="1"/>
                                </m:ctrlPr>
                              </m:barPr>
                              <m:e>
                                <m:r>
                                  <a:rPr lang="en-US" i="1"/>
                                  <m:t>𝑤</m:t>
                                </m:r>
                              </m:e>
                            </m:bar>
                          </m:e>
                        </m:acc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=</m:t>
                    </m:r>
                    <m:limLow>
                      <m:limLowPr>
                        <m:ctrlPr>
                          <a:rPr lang="en-US" i="1"/>
                        </m:ctrlPr>
                      </m:limLowPr>
                      <m:e>
                        <m:r>
                          <a:rPr lang="en-US" i="1"/>
                          <m:t>𝑎𝑟𝑔𝑚𝑖𝑛</m:t>
                        </m:r>
                        <m:r>
                          <a:rPr lang="en-US" i="1"/>
                          <m:t> </m:t>
                        </m:r>
                      </m:e>
                      <m:lim>
                        <m:r>
                          <a:rPr lang="en-US" i="1"/>
                          <m:t>𝑠</m:t>
                        </m:r>
                        <m:r>
                          <a:rPr lang="en-US" i="1"/>
                          <m:t>.</m:t>
                        </m:r>
                        <m:r>
                          <a:rPr lang="en-US" i="1"/>
                          <m:t>𝑡</m:t>
                        </m:r>
                        <m:r>
                          <a:rPr lang="en-US" i="1"/>
                          <m:t> </m:t>
                        </m:r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bar>
                              <m:barPr>
                                <m:ctrlPr>
                                  <a:rPr lang="en-US" i="1"/>
                                </m:ctrlPr>
                              </m:barPr>
                              <m:e>
                                <m:r>
                                  <a:rPr lang="en-US" i="1"/>
                                  <m:t>𝑤</m:t>
                                </m:r>
                              </m:e>
                            </m:ba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  <m:sup>
                            <m:r>
                              <a:rPr lang="en-US" i="1"/>
                              <m:t>𝐻</m:t>
                            </m:r>
                          </m:sup>
                        </m:sSubSup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/>
                                </m:ctrlPr>
                              </m:barPr>
                              <m:e>
                                <m:r>
                                  <a:rPr lang="en-US" i="1"/>
                                  <m:t>𝐻</m:t>
                                </m:r>
                              </m:e>
                            </m:ba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  <m:r>
                          <a:rPr lang="en-US" i="1"/>
                          <m:t>=</m:t>
                        </m:r>
                        <m:r>
                          <a:rPr lang="en-US" i="1"/>
                          <m:t>1</m:t>
                        </m:r>
                      </m:lim>
                    </m:limLow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  <m:sup>
                        <m:r>
                          <a:rPr lang="en-US" i="1"/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i="1"/>
                        </m:ctrlPr>
                      </m:sSub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Whose </a:t>
                </a:r>
                <a:r>
                  <a:rPr lang="en-US" dirty="0" smtClean="0"/>
                  <a:t>solution;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/>
                        </m:ctrlPr>
                      </m:limLow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/>
                                </m:ctrlPr>
                              </m:accPr>
                              <m:e>
                                <m:bar>
                                  <m:barPr>
                                    <m:ctrlPr>
                                      <a:rPr lang="en-US" i="1"/>
                                    </m:ctrlPr>
                                  </m:barPr>
                                  <m:e>
                                    <m:r>
                                      <a:rPr lang="en-US" i="1"/>
                                      <m:t>𝑤</m:t>
                                    </m:r>
                                  </m:e>
                                </m:bar>
                              </m:e>
                            </m:acc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</m:e>
                      <m:lim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𝑀</m:t>
                            </m:r>
                          </m:e>
                          <m:sub>
                            <m:r>
                              <a:rPr lang="en-US" i="1"/>
                              <m:t>𝑟</m:t>
                            </m:r>
                          </m:sub>
                        </m:sSub>
                        <m:r>
                          <a:rPr lang="en-US" i="1"/>
                          <m:t> </m:t>
                        </m:r>
                        <m:r>
                          <a:rPr lang="en-US" i="1"/>
                          <m:t>𝑥</m:t>
                        </m:r>
                        <m:r>
                          <a:rPr lang="en-US" i="1"/>
                          <m:t> </m:t>
                        </m:r>
                        <m:r>
                          <a:rPr lang="en-US" i="1"/>
                          <m:t>1</m:t>
                        </m:r>
                      </m:lim>
                    </m:limLow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/>
                                </m:ctrlPr>
                              </m:barPr>
                              <m:e>
                                <m:r>
                                  <a:rPr lang="en-US" i="1"/>
                                  <m:t>𝐻</m:t>
                                </m:r>
                              </m:e>
                            </m:ba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bar>
                                      <m:barPr>
                                        <m:ctrlPr>
                                          <a:rPr lang="en-US" i="1"/>
                                        </m:ctrlPr>
                                      </m:barPr>
                                      <m:e>
                                        <m:r>
                                          <a:rPr lang="en-US" i="1"/>
                                          <m:t>𝐻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/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3794632" y="1054155"/>
            <a:ext cx="5218791" cy="19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872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Equalizing- comparison</a:t>
            </a:r>
            <a:endParaRPr lang="en-US" dirty="0"/>
          </a:p>
        </p:txBody>
      </p:sp>
      <p:pic>
        <p:nvPicPr>
          <p:cNvPr id="4" name="Picture 1334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3" y="1078173"/>
            <a:ext cx="11234870" cy="54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925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8935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1647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4219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5057635" cy="55409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 smtClean="0"/>
                  <a:t>OFDM: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𝑐</m:t>
                        </m:r>
                        <m:r>
                          <a:rPr lang="en-US" sz="1600" i="1"/>
                          <m:t>h</m:t>
                        </m:r>
                        <m:r>
                          <a:rPr lang="en-US" sz="1600" i="1"/>
                          <m:t>𝑖𝑝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</m:t>
                    </m:r>
                    <m:r>
                      <a:rPr lang="en-US" sz="1600" i="1"/>
                      <m:t>𝑘𝐻𝑧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𝐹𝐹𝑇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256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𝑀𝑜𝑑𝑢𝑙𝑎𝑡𝑖𝑜𝑛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16</m:t>
                    </m:r>
                    <m:r>
                      <a:rPr lang="en-US" sz="1600" i="1"/>
                      <m:t>𝑄𝐴𝑀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𝑝𝑖𝑙𝑜𝑡𝑠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6</m:t>
                    </m:r>
                    <m:r>
                      <a:rPr lang="en-US" sz="1600" i="1"/>
                      <m:t>, </m:t>
                    </m:r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𝑔𝑢𝑎𝑟𝑑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𝑏𝑎𝑛𝑑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𝑙𝑒𝑓𝑡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28</m:t>
                    </m:r>
                    <m:r>
                      <a:rPr lang="en-US" sz="1600" i="1"/>
                      <m:t>,  </m:t>
                    </m:r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𝑔𝑢𝑎𝑟𝑑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𝑏𝑎𝑛𝑑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𝑟𝑖𝑔</m:t>
                        </m:r>
                        <m:r>
                          <a:rPr lang="en-US" sz="1600" i="1"/>
                          <m:t>h</m:t>
                        </m:r>
                        <m:r>
                          <a:rPr lang="en-US" sz="1600" i="1"/>
                          <m:t>𝑡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27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𝑙𝑒𝑛𝑔𝑡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𝑙𝑜𝑛𝑔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𝑝𝑟𝑒𝑎𝑚𝑏𝑙𝑒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8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𝑠𝑦𝑚𝑏𝑜𝑙𝑠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𝑙𝑒𝑛𝑔𝑡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𝑠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𝑜𝑟𝑡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𝑝𝑟𝑒𝑚𝑎𝑏𝑙𝑒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2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𝑠𝑦𝑚𝑏𝑜𝑙𝑠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𝑒𝑛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𝑎𝑛𝑐𝑒𝑚𝑒𝑛𝑡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𝑙𝑜𝑛𝑔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𝑝𝑟𝑒𝑎𝑚𝑏𝑙𝑒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4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𝑑𝐵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𝑒𝑛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𝑎𝑛𝑐𝑒𝑚𝑒𝑛𝑡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𝑙𝑜𝑛𝑔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𝑝𝑟𝑒𝑎𝑚𝑏𝑙𝑒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3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𝑑𝐵</m:t>
                    </m:r>
                  </m:oMath>
                </a14:m>
                <a:endParaRPr lang="en-US" sz="1600" dirty="0"/>
              </a:p>
              <a:p>
                <a:pPr lvl="2"/>
                <a:r>
                  <a:rPr lang="en-US" sz="1600" dirty="0" smtClean="0"/>
                  <a:t>SIMO </a:t>
                </a:r>
                <a:r>
                  <a:rPr lang="en-US" sz="1600" dirty="0"/>
                  <a:t>1x3</a:t>
                </a:r>
              </a:p>
              <a:p>
                <a:pPr lvl="2"/>
                <a:r>
                  <a:rPr lang="en-US" sz="1600" dirty="0"/>
                  <a:t>Impulse response channel </a:t>
                </a:r>
                <a:r>
                  <a:rPr lang="en-US" sz="1600" dirty="0" smtClean="0"/>
                  <a:t>estimation</a:t>
                </a:r>
              </a:p>
              <a:p>
                <a:pPr lvl="1"/>
                <a:r>
                  <a:rPr lang="en-US" dirty="0" smtClean="0"/>
                  <a:t>Coding: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𝑇𝑦𝑝𝑒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𝑅𝑒𝑒𝑑</m:t>
                    </m:r>
                    <m:r>
                      <a:rPr lang="en-US" sz="1600" i="1"/>
                      <m:t>−</m:t>
                    </m:r>
                    <m:r>
                      <a:rPr lang="en-US" sz="1600" i="1"/>
                      <m:t>𝑆𝑜𝑙𝑜𝑚𝑜𝑛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𝑅𝑎𝑡𝑒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7</m:t>
                    </m:r>
                    <m:r>
                      <a:rPr lang="en-US" sz="1600" i="1"/>
                      <m:t>/</m:t>
                    </m:r>
                    <m:r>
                      <a:rPr lang="en-US" sz="1600" i="1"/>
                      <m:t>15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𝑚𝑖𝑛</m:t>
                    </m:r>
                    <m:r>
                      <a:rPr lang="en-US" sz="1600" i="1"/>
                      <m:t>. </m:t>
                    </m:r>
                    <m:r>
                      <a:rPr lang="en-US" sz="1600" i="1"/>
                      <m:t>𝑑𝑖𝑠𝑡𝑎𝑛𝑐𝑒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7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𝑏𝑖𝑡𝑠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𝐼𝑛𝑡𝑒𝑟𝑙𝑒𝑎𝑣𝑒𝑑</m:t>
                    </m:r>
                  </m:oMath>
                </a14:m>
                <a:endParaRPr lang="en-US" sz="16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5057635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58384" y="1078172"/>
                <a:ext cx="5057635" cy="5540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 smtClean="0"/>
                  <a:t>IF: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𝐼𝐹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𝑘𝐻𝑧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𝑠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100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𝑘𝑠𝑝𝑠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𝑟𝑒𝑐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100</m:t>
                    </m:r>
                    <m:r>
                      <a:rPr lang="en-US" sz="1600" i="1"/>
                      <m:t>𝑘𝑠𝑝𝑠</m:t>
                    </m:r>
                  </m:oMath>
                </a14:m>
                <a:endParaRPr lang="en-US" sz="1600" dirty="0"/>
              </a:p>
              <a:p>
                <a:pPr lvl="3"/>
                <a:endParaRPr lang="en-US" sz="16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384" y="1078172"/>
                <a:ext cx="5057635" cy="5540991"/>
              </a:xfrm>
              <a:prstGeom prst="rect">
                <a:avLst/>
              </a:prstGeom>
              <a:blipFill rotWithShape="0">
                <a:blip r:embed="rId3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1676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SW </a:t>
            </a:r>
            <a:r>
              <a:rPr lang="en-US" dirty="0" smtClean="0"/>
              <a:t>Link: PC only Loopback-</a:t>
            </a:r>
            <a:r>
              <a:rPr lang="en-US" dirty="0" smtClean="0"/>
              <a:t>BER Vs. SNR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078173"/>
            <a:ext cx="11553825" cy="5500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21035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30304" y="1364776"/>
            <a:ext cx="8447963" cy="5324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SW Link: PC only Loopback- Spectrum, Vector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65295"/>
            <a:ext cx="5286137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1498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HW Link: PC+ Data converters Loopback- </a:t>
            </a:r>
            <a:r>
              <a:rPr lang="en-US" dirty="0"/>
              <a:t>Spectrum, Vector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173"/>
            <a:ext cx="6663457" cy="554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672" y="1207091"/>
            <a:ext cx="7142328" cy="5125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465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Source EM Fields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Magnetic induction from magnetic vector potential</a:t>
            </a:r>
            <a:endParaRPr lang="he-IL" dirty="0" smtClean="0"/>
          </a:p>
          <a:p>
            <a:endParaRPr lang="en-US" dirty="0" smtClean="0"/>
          </a:p>
          <a:p>
            <a:r>
              <a:rPr lang="en-US" dirty="0" smtClean="0"/>
              <a:t>Wave equation</a:t>
            </a:r>
          </a:p>
          <a:p>
            <a:endParaRPr lang="en-US" dirty="0" smtClean="0"/>
          </a:p>
          <a:p>
            <a:r>
              <a:rPr lang="en-US" dirty="0" smtClean="0"/>
              <a:t>Wave number</a:t>
            </a:r>
          </a:p>
          <a:p>
            <a:endParaRPr lang="en-US" dirty="0" smtClean="0"/>
          </a:p>
          <a:p>
            <a:r>
              <a:rPr lang="en-US" dirty="0" smtClean="0"/>
              <a:t>Permeability in a conducting medium</a:t>
            </a:r>
          </a:p>
          <a:p>
            <a:endParaRPr lang="en-US" dirty="0" smtClean="0"/>
          </a:p>
          <a:p>
            <a:r>
              <a:rPr lang="en-US" dirty="0" smtClean="0"/>
              <a:t>Wave number in a conducting medium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36" y="2213476"/>
            <a:ext cx="3812060" cy="26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13731" y="2213476"/>
                <a:ext cx="1283493" cy="65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x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731" y="2213476"/>
                <a:ext cx="1283493" cy="656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475534" y="3206275"/>
                <a:ext cx="2043380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534" y="3206275"/>
                <a:ext cx="2043380" cy="404791"/>
              </a:xfrm>
              <a:prstGeom prst="rect">
                <a:avLst/>
              </a:prstGeom>
              <a:blipFill rotWithShape="0">
                <a:blip r:embed="rId4"/>
                <a:stretch>
                  <a:fillRect t="-22727" r="-1373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64483" y="3926687"/>
                <a:ext cx="2731517" cy="618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𝜇𝜀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3" y="3926687"/>
                <a:ext cx="2731517" cy="6189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419830" y="4980952"/>
                <a:ext cx="1381468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830" y="4980952"/>
                <a:ext cx="1381468" cy="56477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97650" y="6005534"/>
                <a:ext cx="302582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𝜇𝜀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𝜔𝜇𝜎</m:t>
                          </m:r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50" y="6005534"/>
                <a:ext cx="3025828" cy="6127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6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Link- 1 meter, clear from obstacles. SISO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6" y="1078173"/>
            <a:ext cx="5031912" cy="554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195" y="914401"/>
            <a:ext cx="6139361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29067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Link-Distinct Rooms. SIM0 1x3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055093" y="914400"/>
            <a:ext cx="8136907" cy="552734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59385"/>
            <a:ext cx="5950424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111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Link-Distinct Rooms. SIM0 1x3</a:t>
            </a:r>
          </a:p>
        </p:txBody>
      </p:sp>
      <p:pic>
        <p:nvPicPr>
          <p:cNvPr id="4" name="IMG_028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1776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Link- 1 floor away (~3m). SIMO 1x3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919" y="1078173"/>
            <a:ext cx="7929350" cy="513739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91147"/>
            <a:ext cx="6182436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99273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/>
              <a:t>Wireless Link- </a:t>
            </a:r>
            <a:r>
              <a:rPr lang="en-US" dirty="0" smtClean="0"/>
              <a:t>2 floors </a:t>
            </a:r>
            <a:r>
              <a:rPr lang="en-US" dirty="0"/>
              <a:t>away </a:t>
            </a:r>
            <a:r>
              <a:rPr lang="en-US" dirty="0" smtClean="0"/>
              <a:t>(~6m</a:t>
            </a:r>
            <a:r>
              <a:rPr lang="en-US" dirty="0"/>
              <a:t>). SIMO 1x3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162567" y="832513"/>
            <a:ext cx="8029433" cy="5745708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557" y="1078173"/>
            <a:ext cx="5826362" cy="55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0209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Link- 2 floors away (~6m). SIMO 1x3</a:t>
            </a:r>
          </a:p>
        </p:txBody>
      </p:sp>
      <p:pic>
        <p:nvPicPr>
          <p:cNvPr id="4" name="IMG_03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9322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6095</TotalTime>
  <Words>1219</Words>
  <Application>Microsoft Office PowerPoint</Application>
  <PresentationFormat>Widescreen</PresentationFormat>
  <Paragraphs>715</Paragraphs>
  <Slides>95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95</vt:i4>
      </vt:variant>
    </vt:vector>
  </HeadingPairs>
  <TitlesOfParts>
    <vt:vector size="104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Visio</vt:lpstr>
      <vt:lpstr>Microsoft Visio Drawing</vt:lpstr>
      <vt:lpstr>TTE Communication- VLF </vt:lpstr>
      <vt:lpstr>Outline</vt:lpstr>
      <vt:lpstr>TTE Communication</vt:lpstr>
      <vt:lpstr>Various Terms</vt:lpstr>
      <vt:lpstr>Magneto Quasi Static regime-EM principles</vt:lpstr>
      <vt:lpstr>EM Considerations</vt:lpstr>
      <vt:lpstr>Transmission Coefficient</vt:lpstr>
      <vt:lpstr>Magnetic Vs. Electric Source, the Near Field</vt:lpstr>
      <vt:lpstr>Magnetic Source EM Fields expressions</vt:lpstr>
      <vt:lpstr>Magnetic Source EM Fields expressions</vt:lpstr>
      <vt:lpstr>Fields within conducting medium: the Skin Effect </vt:lpstr>
      <vt:lpstr>Fields within conducting medium: the Skin Effect </vt:lpstr>
      <vt:lpstr>Antennas: Near/Far Field lines</vt:lpstr>
      <vt:lpstr>Antennas: Mutual Orientation</vt:lpstr>
      <vt:lpstr>Selectivity: VLF channel</vt:lpstr>
      <vt:lpstr>Selectivity: VLF Noise</vt:lpstr>
      <vt:lpstr>Technique choice: Considerations </vt:lpstr>
      <vt:lpstr>OFDM- A preferred communication technique</vt:lpstr>
      <vt:lpstr>OFDM in the TTE context</vt:lpstr>
      <vt:lpstr>OFDM Transmission</vt:lpstr>
      <vt:lpstr>OFDM Reception</vt:lpstr>
      <vt:lpstr>OFDM: Frequency Domain</vt:lpstr>
      <vt:lpstr>OFDM: Frequency Domain</vt:lpstr>
      <vt:lpstr>OFDM: frequency domain- special subcarriers</vt:lpstr>
      <vt:lpstr>Cyclic Prefix: ISI</vt:lpstr>
      <vt:lpstr>Cyclic Prefix</vt:lpstr>
      <vt:lpstr>Frequency domain Equalization</vt:lpstr>
      <vt:lpstr>Cyclic Prefix: ICI</vt:lpstr>
      <vt:lpstr>OFDM Packet</vt:lpstr>
      <vt:lpstr>OFDM Key parameters</vt:lpstr>
      <vt:lpstr>System Engineering &amp; Analog Hardware</vt:lpstr>
      <vt:lpstr>Concepts: Software Defined Radio (SDR)</vt:lpstr>
      <vt:lpstr>Concepts: SIMO 1x3</vt:lpstr>
      <vt:lpstr>Analog Hardware- Transmitter</vt:lpstr>
      <vt:lpstr>Analog Hardware- Receiver</vt:lpstr>
      <vt:lpstr>Analog Hardware- Receiver</vt:lpstr>
      <vt:lpstr>Link Budget- System parameters</vt:lpstr>
      <vt:lpstr>Link Budget: Calculation - Signal</vt:lpstr>
      <vt:lpstr>Link Budget- Calculation: Noises</vt:lpstr>
      <vt:lpstr>Link Budget- Calculation</vt:lpstr>
      <vt:lpstr>Link Budget- Preliminary experiment</vt:lpstr>
      <vt:lpstr>Link Budget- Preliminary experiment: Results</vt:lpstr>
      <vt:lpstr>System Engineering- OFDM parameters</vt:lpstr>
      <vt:lpstr>Basic</vt:lpstr>
      <vt:lpstr>Symbol, Preambles, Packet</vt:lpstr>
      <vt:lpstr>Time Domain: Symbol, Preambles, Packet</vt:lpstr>
      <vt:lpstr>Frequency Domain</vt:lpstr>
      <vt:lpstr>Modulation&amp; Coding</vt:lpstr>
      <vt:lpstr>Transmitter</vt:lpstr>
      <vt:lpstr>OFDM- Block Diagram</vt:lpstr>
      <vt:lpstr>IF- Block Diagram</vt:lpstr>
      <vt:lpstr>PAPR Reduction- characterization</vt:lpstr>
      <vt:lpstr>Frequency Domain- Methods</vt:lpstr>
      <vt:lpstr>Frequency Domain- PTS</vt:lpstr>
      <vt:lpstr>PAPR Reduction- Simulation </vt:lpstr>
      <vt:lpstr>PAPR Reduction</vt:lpstr>
      <vt:lpstr>PAPR Reduction- improvements</vt:lpstr>
      <vt:lpstr>PowerPoint Presentation</vt:lpstr>
      <vt:lpstr>Preambles enhancement</vt:lpstr>
      <vt:lpstr>Power Allocation- Differentiator</vt:lpstr>
      <vt:lpstr>Power allocation- Inverse Sinc</vt:lpstr>
      <vt:lpstr>OFDM – Block Diagram</vt:lpstr>
      <vt:lpstr>IF- Block Diagram</vt:lpstr>
      <vt:lpstr>Timing Offset Recovery</vt:lpstr>
      <vt:lpstr>Timing&amp; coarse Frequency Offset : Common estimation</vt:lpstr>
      <vt:lpstr>Timing&amp; coarse Frequency Offset : Common estimation</vt:lpstr>
      <vt:lpstr>Timing&amp; coarse Frequency Offset : Common estimation</vt:lpstr>
      <vt:lpstr>Timing offset estimation- uncertainties</vt:lpstr>
      <vt:lpstr>Timing synchronization- Intentional offset</vt:lpstr>
      <vt:lpstr>Timing synchronization- Intentional offset</vt:lpstr>
      <vt:lpstr>Timing synchronization- Intentional offset</vt:lpstr>
      <vt:lpstr>Timing synchronization- Intentional offset</vt:lpstr>
      <vt:lpstr>Frequency offset estimation</vt:lpstr>
      <vt:lpstr>Frequency offset estimation- avoiding ISI</vt:lpstr>
      <vt:lpstr>Phase offset estimation</vt:lpstr>
      <vt:lpstr>Phase offset estimation</vt:lpstr>
      <vt:lpstr>Channel estimation- Frequency response</vt:lpstr>
      <vt:lpstr>Channel estimation- Impulse response</vt:lpstr>
      <vt:lpstr>Channel estimation</vt:lpstr>
      <vt:lpstr>Channel estimation</vt:lpstr>
      <vt:lpstr>Equalizing- SIMO Max Ratio Combining (MRC)</vt:lpstr>
      <vt:lpstr>Equalizing- comparison</vt:lpstr>
      <vt:lpstr>Frequency Domain</vt:lpstr>
      <vt:lpstr>Frequency Domain</vt:lpstr>
      <vt:lpstr>Experimental Results</vt:lpstr>
      <vt:lpstr>Configuration</vt:lpstr>
      <vt:lpstr>SW Link: PC only Loopback-BER Vs. SNR</vt:lpstr>
      <vt:lpstr>SW Link: PC only Loopback- Spectrum, Vector analysis</vt:lpstr>
      <vt:lpstr>HW Link: PC+ Data converters Loopback- Spectrum, Vector analysis</vt:lpstr>
      <vt:lpstr>Wireless Link- 1 meter, clear from obstacles. SISO </vt:lpstr>
      <vt:lpstr>Wireless Link-Distinct Rooms. SIM0 1x3</vt:lpstr>
      <vt:lpstr>Wireless Link-Distinct Rooms. SIM0 1x3</vt:lpstr>
      <vt:lpstr>Wireless Link- 1 floor away (~3m). SIMO 1x3</vt:lpstr>
      <vt:lpstr>Wireless Link- 2 floors away (~6m). SIMO 1x3</vt:lpstr>
      <vt:lpstr>Wireless Link- 2 floors away (~6m). SIMO 1x3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TTE Communication- VLF </dc:title>
  <dc:creator>Lior Kissos</dc:creator>
  <cp:lastModifiedBy>Lior Kissos</cp:lastModifiedBy>
  <cp:revision>108</cp:revision>
  <dcterms:created xsi:type="dcterms:W3CDTF">2018-03-24T08:55:17Z</dcterms:created>
  <dcterms:modified xsi:type="dcterms:W3CDTF">2018-04-07T19:07:06Z</dcterms:modified>
</cp:coreProperties>
</file>